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handoutMasterIdLst>
    <p:handoutMasterId r:id="rId36"/>
  </p:handoutMasterIdLst>
  <p:sldIdLst>
    <p:sldId id="256" r:id="rId2"/>
    <p:sldId id="289" r:id="rId3"/>
    <p:sldId id="290" r:id="rId4"/>
    <p:sldId id="267" r:id="rId5"/>
    <p:sldId id="257" r:id="rId6"/>
    <p:sldId id="258" r:id="rId7"/>
    <p:sldId id="259" r:id="rId8"/>
    <p:sldId id="288" r:id="rId9"/>
    <p:sldId id="261" r:id="rId10"/>
    <p:sldId id="262" r:id="rId11"/>
    <p:sldId id="263" r:id="rId12"/>
    <p:sldId id="264" r:id="rId13"/>
    <p:sldId id="265" r:id="rId14"/>
    <p:sldId id="266" r:id="rId15"/>
    <p:sldId id="268" r:id="rId16"/>
    <p:sldId id="271" r:id="rId17"/>
    <p:sldId id="273" r:id="rId18"/>
    <p:sldId id="274" r:id="rId19"/>
    <p:sldId id="269" r:id="rId20"/>
    <p:sldId id="270" r:id="rId21"/>
    <p:sldId id="276" r:id="rId22"/>
    <p:sldId id="280" r:id="rId23"/>
    <p:sldId id="277" r:id="rId24"/>
    <p:sldId id="272" r:id="rId25"/>
    <p:sldId id="275" r:id="rId26"/>
    <p:sldId id="278" r:id="rId27"/>
    <p:sldId id="279" r:id="rId28"/>
    <p:sldId id="281" r:id="rId29"/>
    <p:sldId id="282" r:id="rId30"/>
    <p:sldId id="283" r:id="rId31"/>
    <p:sldId id="284" r:id="rId32"/>
    <p:sldId id="285" r:id="rId33"/>
    <p:sldId id="286" r:id="rId34"/>
    <p:sldId id="287"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53"/>
    <p:restoredTop sz="96327"/>
  </p:normalViewPr>
  <p:slideViewPr>
    <p:cSldViewPr snapToGrid="0" snapToObjects="1">
      <p:cViewPr varScale="1">
        <p:scale>
          <a:sx n="82" d="100"/>
          <a:sy n="82" d="100"/>
        </p:scale>
        <p:origin x="816" y="72"/>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97" d="100"/>
          <a:sy n="97" d="100"/>
        </p:scale>
        <p:origin x="2352" y="20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sie Morgan" userId="a2b696ca-b4a5-4c4a-b6fe-410ea07010ea" providerId="ADAL" clId="{CED90665-5B10-46FA-823C-3C41E4813CA0}"/>
    <pc:docChg chg="custSel modSld">
      <pc:chgData name="Kelsie Morgan" userId="a2b696ca-b4a5-4c4a-b6fe-410ea07010ea" providerId="ADAL" clId="{CED90665-5B10-46FA-823C-3C41E4813CA0}" dt="2023-10-21T14:47:07.374" v="505" actId="20577"/>
      <pc:docMkLst>
        <pc:docMk/>
      </pc:docMkLst>
      <pc:sldChg chg="modSp mod">
        <pc:chgData name="Kelsie Morgan" userId="a2b696ca-b4a5-4c4a-b6fe-410ea07010ea" providerId="ADAL" clId="{CED90665-5B10-46FA-823C-3C41E4813CA0}" dt="2023-10-21T14:42:58.609" v="405" actId="313"/>
        <pc:sldMkLst>
          <pc:docMk/>
          <pc:sldMk cId="2600800259" sldId="258"/>
        </pc:sldMkLst>
        <pc:spChg chg="mod">
          <ac:chgData name="Kelsie Morgan" userId="a2b696ca-b4a5-4c4a-b6fe-410ea07010ea" providerId="ADAL" clId="{CED90665-5B10-46FA-823C-3C41E4813CA0}" dt="2023-10-21T14:42:58.609" v="405" actId="313"/>
          <ac:spMkLst>
            <pc:docMk/>
            <pc:sldMk cId="2600800259" sldId="258"/>
            <ac:spMk id="3" creationId="{71D6E5B5-B2DB-6346-877C-1231D21429E5}"/>
          </ac:spMkLst>
        </pc:spChg>
      </pc:sldChg>
      <pc:sldChg chg="modSp mod">
        <pc:chgData name="Kelsie Morgan" userId="a2b696ca-b4a5-4c4a-b6fe-410ea07010ea" providerId="ADAL" clId="{CED90665-5B10-46FA-823C-3C41E4813CA0}" dt="2023-10-21T14:47:07.374" v="505" actId="20577"/>
        <pc:sldMkLst>
          <pc:docMk/>
          <pc:sldMk cId="467820748" sldId="259"/>
        </pc:sldMkLst>
        <pc:spChg chg="mod">
          <ac:chgData name="Kelsie Morgan" userId="a2b696ca-b4a5-4c4a-b6fe-410ea07010ea" providerId="ADAL" clId="{CED90665-5B10-46FA-823C-3C41E4813CA0}" dt="2023-10-21T14:47:07.374" v="505" actId="20577"/>
          <ac:spMkLst>
            <pc:docMk/>
            <pc:sldMk cId="467820748" sldId="259"/>
            <ac:spMk id="3" creationId="{56EDAA85-BCE3-A144-9DE0-31E843F3BEED}"/>
          </ac:spMkLst>
        </pc:spChg>
      </pc:sldChg>
      <pc:sldChg chg="modSp mod">
        <pc:chgData name="Kelsie Morgan" userId="a2b696ca-b4a5-4c4a-b6fe-410ea07010ea" providerId="ADAL" clId="{CED90665-5B10-46FA-823C-3C41E4813CA0}" dt="2023-10-21T14:40:18.420" v="165" actId="20577"/>
        <pc:sldMkLst>
          <pc:docMk/>
          <pc:sldMk cId="398177821" sldId="267"/>
        </pc:sldMkLst>
        <pc:spChg chg="mod">
          <ac:chgData name="Kelsie Morgan" userId="a2b696ca-b4a5-4c4a-b6fe-410ea07010ea" providerId="ADAL" clId="{CED90665-5B10-46FA-823C-3C41E4813CA0}" dt="2023-10-21T14:40:18.420" v="165" actId="20577"/>
          <ac:spMkLst>
            <pc:docMk/>
            <pc:sldMk cId="398177821" sldId="267"/>
            <ac:spMk id="75" creationId="{E2620AE9-C0CB-0048-8B6C-241B978A17E2}"/>
          </ac:spMkLst>
        </pc:spChg>
      </pc:sldChg>
    </pc:docChg>
  </pc:docChgLst>
  <pc:docChgLst>
    <pc:chgData name="Kelsie Anderson" userId="a2b696ca-b4a5-4c4a-b6fe-410ea07010ea" providerId="ADAL" clId="{35185947-9D84-4662-9BCF-2A1768A1D432}"/>
    <pc:docChg chg="custSel addSld modSld">
      <pc:chgData name="Kelsie Anderson" userId="a2b696ca-b4a5-4c4a-b6fe-410ea07010ea" providerId="ADAL" clId="{35185947-9D84-4662-9BCF-2A1768A1D432}" dt="2023-03-08T22:14:54.285" v="1068" actId="20577"/>
      <pc:docMkLst>
        <pc:docMk/>
      </pc:docMkLst>
      <pc:sldChg chg="addSp delSp modSp mod">
        <pc:chgData name="Kelsie Anderson" userId="a2b696ca-b4a5-4c4a-b6fe-410ea07010ea" providerId="ADAL" clId="{35185947-9D84-4662-9BCF-2A1768A1D432}" dt="2023-03-08T22:00:54.837" v="5" actId="1076"/>
        <pc:sldMkLst>
          <pc:docMk/>
          <pc:sldMk cId="3521256959" sldId="256"/>
        </pc:sldMkLst>
        <pc:picChg chg="add mod">
          <ac:chgData name="Kelsie Anderson" userId="a2b696ca-b4a5-4c4a-b6fe-410ea07010ea" providerId="ADAL" clId="{35185947-9D84-4662-9BCF-2A1768A1D432}" dt="2023-03-08T22:00:54.837" v="5" actId="1076"/>
          <ac:picMkLst>
            <pc:docMk/>
            <pc:sldMk cId="3521256959" sldId="256"/>
            <ac:picMk id="4" creationId="{86B279E4-7E18-6777-63AF-244BDFCE8B8A}"/>
          </ac:picMkLst>
        </pc:picChg>
        <pc:picChg chg="del">
          <ac:chgData name="Kelsie Anderson" userId="a2b696ca-b4a5-4c4a-b6fe-410ea07010ea" providerId="ADAL" clId="{35185947-9D84-4662-9BCF-2A1768A1D432}" dt="2023-03-08T21:58:36.767" v="0" actId="478"/>
          <ac:picMkLst>
            <pc:docMk/>
            <pc:sldMk cId="3521256959" sldId="256"/>
            <ac:picMk id="8" creationId="{D5C833FC-6A11-0B43-B4FC-FC82F8CF702E}"/>
          </ac:picMkLst>
        </pc:picChg>
      </pc:sldChg>
      <pc:sldChg chg="addSp delSp modSp new mod">
        <pc:chgData name="Kelsie Anderson" userId="a2b696ca-b4a5-4c4a-b6fe-410ea07010ea" providerId="ADAL" clId="{35185947-9D84-4662-9BCF-2A1768A1D432}" dt="2023-03-08T22:14:54.285" v="1068" actId="20577"/>
        <pc:sldMkLst>
          <pc:docMk/>
          <pc:sldMk cId="2410190272" sldId="289"/>
        </pc:sldMkLst>
        <pc:spChg chg="mod">
          <ac:chgData name="Kelsie Anderson" userId="a2b696ca-b4a5-4c4a-b6fe-410ea07010ea" providerId="ADAL" clId="{35185947-9D84-4662-9BCF-2A1768A1D432}" dt="2023-03-08T22:14:54.285" v="1068" actId="20577"/>
          <ac:spMkLst>
            <pc:docMk/>
            <pc:sldMk cId="2410190272" sldId="289"/>
            <ac:spMk id="2" creationId="{C9491CE4-3538-D46A-7E1B-801647EAC14F}"/>
          </ac:spMkLst>
        </pc:spChg>
        <pc:spChg chg="del">
          <ac:chgData name="Kelsie Anderson" userId="a2b696ca-b4a5-4c4a-b6fe-410ea07010ea" providerId="ADAL" clId="{35185947-9D84-4662-9BCF-2A1768A1D432}" dt="2023-03-08T22:03:01.998" v="7" actId="1032"/>
          <ac:spMkLst>
            <pc:docMk/>
            <pc:sldMk cId="2410190272" sldId="289"/>
            <ac:spMk id="3" creationId="{11EB1FAE-6120-FA2E-6A62-58C3BF147840}"/>
          </ac:spMkLst>
        </pc:spChg>
        <pc:graphicFrameChg chg="add mod modGraphic">
          <ac:chgData name="Kelsie Anderson" userId="a2b696ca-b4a5-4c4a-b6fe-410ea07010ea" providerId="ADAL" clId="{35185947-9D84-4662-9BCF-2A1768A1D432}" dt="2023-03-08T22:14:22.875" v="1058" actId="14233"/>
          <ac:graphicFrameMkLst>
            <pc:docMk/>
            <pc:sldMk cId="2410190272" sldId="289"/>
            <ac:graphicFrameMk id="4" creationId="{3A5EFBA6-B26B-53EB-B6FB-E1ED897973EC}"/>
          </ac:graphicFrameMkLst>
        </pc:graphicFrameChg>
      </pc:sldChg>
      <pc:sldChg chg="modSp new mod">
        <pc:chgData name="Kelsie Anderson" userId="a2b696ca-b4a5-4c4a-b6fe-410ea07010ea" providerId="ADAL" clId="{35185947-9D84-4662-9BCF-2A1768A1D432}" dt="2023-03-08T22:09:20.702" v="1008" actId="27636"/>
        <pc:sldMkLst>
          <pc:docMk/>
          <pc:sldMk cId="3293467770" sldId="290"/>
        </pc:sldMkLst>
        <pc:spChg chg="mod">
          <ac:chgData name="Kelsie Anderson" userId="a2b696ca-b4a5-4c4a-b6fe-410ea07010ea" providerId="ADAL" clId="{35185947-9D84-4662-9BCF-2A1768A1D432}" dt="2023-03-08T22:09:20.702" v="1008" actId="27636"/>
          <ac:spMkLst>
            <pc:docMk/>
            <pc:sldMk cId="3293467770" sldId="290"/>
            <ac:spMk id="2" creationId="{762988AB-8E8F-E326-416C-359ED636C7B0}"/>
          </ac:spMkLst>
        </pc:spChg>
        <pc:spChg chg="mod">
          <ac:chgData name="Kelsie Anderson" userId="a2b696ca-b4a5-4c4a-b6fe-410ea07010ea" providerId="ADAL" clId="{35185947-9D84-4662-9BCF-2A1768A1D432}" dt="2023-03-08T22:09:04.758" v="969" actId="20577"/>
          <ac:spMkLst>
            <pc:docMk/>
            <pc:sldMk cId="3293467770" sldId="290"/>
            <ac:spMk id="3" creationId="{6B0ECFEB-3525-8747-6B3B-4F010C85391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4D1595-F594-4AC2-B31F-B55564F5E6D9}" type="doc">
      <dgm:prSet loTypeId="urn:microsoft.com/office/officeart/2005/8/layout/orgChart1" loCatId="hierarchy" qsTypeId="urn:microsoft.com/office/officeart/2005/8/quickstyle/simple2" qsCatId="simple" csTypeId="urn:microsoft.com/office/officeart/2005/8/colors/accent1_2" csCatId="accent1" phldr="1"/>
      <dgm:spPr/>
      <dgm:t>
        <a:bodyPr/>
        <a:lstStyle/>
        <a:p>
          <a:endParaRPr lang="en-US"/>
        </a:p>
      </dgm:t>
    </dgm:pt>
    <dgm:pt modelId="{16056797-A03D-461B-8A1B-9F91CE1AE037}">
      <dgm:prSet phldrT="[Text]"/>
      <dgm:spPr/>
      <dgm:t>
        <a:bodyPr/>
        <a:lstStyle/>
        <a:p>
          <a:r>
            <a:rPr lang="en-US" dirty="0"/>
            <a:t>Union Rep</a:t>
          </a:r>
        </a:p>
      </dgm:t>
    </dgm:pt>
    <dgm:pt modelId="{58A691F0-EEED-4DC6-8D71-645140EB8E60}" type="parTrans" cxnId="{7BDF11B5-E470-454C-9B11-689AA8DC8134}">
      <dgm:prSet/>
      <dgm:spPr/>
      <dgm:t>
        <a:bodyPr/>
        <a:lstStyle/>
        <a:p>
          <a:endParaRPr lang="en-US"/>
        </a:p>
      </dgm:t>
    </dgm:pt>
    <dgm:pt modelId="{6C302F1D-3E20-452A-8D02-A2DDD3B98AD9}" type="sibTrans" cxnId="{7BDF11B5-E470-454C-9B11-689AA8DC8134}">
      <dgm:prSet/>
      <dgm:spPr/>
      <dgm:t>
        <a:bodyPr/>
        <a:lstStyle/>
        <a:p>
          <a:endParaRPr lang="en-US" dirty="0"/>
        </a:p>
      </dgm:t>
    </dgm:pt>
    <dgm:pt modelId="{E24DD1D4-E36D-4B86-9CDB-F9E0685E415F}" type="asst">
      <dgm:prSet phldrT="[Text]"/>
      <dgm:spPr/>
      <dgm:t>
        <a:bodyPr/>
        <a:lstStyle/>
        <a:p>
          <a:r>
            <a:rPr lang="en-US" dirty="0"/>
            <a:t>Chief Steward</a:t>
          </a:r>
        </a:p>
      </dgm:t>
    </dgm:pt>
    <dgm:pt modelId="{3E4769A9-5EFB-4992-A322-C5CF98F40797}" type="parTrans" cxnId="{2299F36E-C549-42F0-A43B-3091A7774D31}">
      <dgm:prSet/>
      <dgm:spPr/>
      <dgm:t>
        <a:bodyPr/>
        <a:lstStyle/>
        <a:p>
          <a:endParaRPr lang="en-US"/>
        </a:p>
      </dgm:t>
    </dgm:pt>
    <dgm:pt modelId="{6DF3D2E9-2886-4752-B912-393753A5D0F8}" type="sibTrans" cxnId="{2299F36E-C549-42F0-A43B-3091A7774D31}">
      <dgm:prSet/>
      <dgm:spPr/>
      <dgm:t>
        <a:bodyPr/>
        <a:lstStyle/>
        <a:p>
          <a:endParaRPr lang="en-US"/>
        </a:p>
      </dgm:t>
    </dgm:pt>
    <dgm:pt modelId="{A3AEA139-5BBB-4BFC-BE02-531257DC19B0}">
      <dgm:prSet phldrT="[Text]"/>
      <dgm:spPr/>
      <dgm:t>
        <a:bodyPr/>
        <a:lstStyle/>
        <a:p>
          <a:r>
            <a:rPr lang="en-US" dirty="0"/>
            <a:t>Shop Steward</a:t>
          </a:r>
        </a:p>
      </dgm:t>
    </dgm:pt>
    <dgm:pt modelId="{0890AF61-CE5B-4872-B01D-B760AD5CACA3}" type="parTrans" cxnId="{C4777A5F-C3B9-4CFA-BD25-E788A937DFAF}">
      <dgm:prSet/>
      <dgm:spPr/>
      <dgm:t>
        <a:bodyPr/>
        <a:lstStyle/>
        <a:p>
          <a:endParaRPr lang="en-US"/>
        </a:p>
      </dgm:t>
    </dgm:pt>
    <dgm:pt modelId="{37971639-2990-41E5-AE58-FB01FED19157}" type="sibTrans" cxnId="{C4777A5F-C3B9-4CFA-BD25-E788A937DFAF}">
      <dgm:prSet/>
      <dgm:spPr/>
      <dgm:t>
        <a:bodyPr/>
        <a:lstStyle/>
        <a:p>
          <a:endParaRPr lang="en-US"/>
        </a:p>
      </dgm:t>
    </dgm:pt>
    <dgm:pt modelId="{D0EEFFB9-A50D-418D-BB35-D2F46A63A09C}">
      <dgm:prSet phldrT="[Text]"/>
      <dgm:spPr/>
      <dgm:t>
        <a:bodyPr/>
        <a:lstStyle/>
        <a:p>
          <a:r>
            <a:rPr lang="en-US" dirty="0"/>
            <a:t>Shop Steward</a:t>
          </a:r>
        </a:p>
      </dgm:t>
    </dgm:pt>
    <dgm:pt modelId="{BE56F5A1-F9A1-4010-8267-19A95FFC29A7}" type="parTrans" cxnId="{571C1C89-3834-4D24-B48A-6BDA429CA5A7}">
      <dgm:prSet/>
      <dgm:spPr/>
      <dgm:t>
        <a:bodyPr/>
        <a:lstStyle/>
        <a:p>
          <a:endParaRPr lang="en-US"/>
        </a:p>
      </dgm:t>
    </dgm:pt>
    <dgm:pt modelId="{F55CFBA9-9548-498B-995A-BB9B73A3EF1B}" type="sibTrans" cxnId="{571C1C89-3834-4D24-B48A-6BDA429CA5A7}">
      <dgm:prSet/>
      <dgm:spPr/>
      <dgm:t>
        <a:bodyPr/>
        <a:lstStyle/>
        <a:p>
          <a:endParaRPr lang="en-US"/>
        </a:p>
      </dgm:t>
    </dgm:pt>
    <dgm:pt modelId="{90524C4F-14AC-48A6-90F8-51D477915E1B}">
      <dgm:prSet phldrT="[Text]"/>
      <dgm:spPr/>
      <dgm:t>
        <a:bodyPr/>
        <a:lstStyle/>
        <a:p>
          <a:r>
            <a:rPr lang="en-US" dirty="0"/>
            <a:t>Shop Steward</a:t>
          </a:r>
        </a:p>
      </dgm:t>
    </dgm:pt>
    <dgm:pt modelId="{4F5AB4CD-65FB-4D1B-B3CD-89017CA80DCD}" type="parTrans" cxnId="{C14D0E63-26BC-4DAD-961E-CD544BE343EC}">
      <dgm:prSet/>
      <dgm:spPr/>
      <dgm:t>
        <a:bodyPr/>
        <a:lstStyle/>
        <a:p>
          <a:endParaRPr lang="en-US"/>
        </a:p>
      </dgm:t>
    </dgm:pt>
    <dgm:pt modelId="{1902D496-DE6B-4A84-9505-4F48ED46A5CD}" type="sibTrans" cxnId="{C14D0E63-26BC-4DAD-961E-CD544BE343EC}">
      <dgm:prSet/>
      <dgm:spPr/>
      <dgm:t>
        <a:bodyPr/>
        <a:lstStyle/>
        <a:p>
          <a:endParaRPr lang="en-US"/>
        </a:p>
      </dgm:t>
    </dgm:pt>
    <dgm:pt modelId="{DDF5A43F-7762-41C4-8251-A4C9ECDCE5D7}">
      <dgm:prSet phldrT="[Text]"/>
      <dgm:spPr/>
      <dgm:t>
        <a:bodyPr/>
        <a:lstStyle/>
        <a:p>
          <a:r>
            <a:rPr lang="en-US" dirty="0"/>
            <a:t>Members</a:t>
          </a:r>
        </a:p>
      </dgm:t>
    </dgm:pt>
    <dgm:pt modelId="{0F67453E-5403-40CF-9A6B-F171D2C03328}" type="parTrans" cxnId="{5DDBFA3E-0E32-4732-AA77-609933A07BEF}">
      <dgm:prSet/>
      <dgm:spPr/>
      <dgm:t>
        <a:bodyPr/>
        <a:lstStyle/>
        <a:p>
          <a:endParaRPr lang="en-US"/>
        </a:p>
      </dgm:t>
    </dgm:pt>
    <dgm:pt modelId="{A5DAEC75-2FF1-4CBB-8140-3CE025762FF1}" type="sibTrans" cxnId="{5DDBFA3E-0E32-4732-AA77-609933A07BEF}">
      <dgm:prSet/>
      <dgm:spPr/>
      <dgm:t>
        <a:bodyPr/>
        <a:lstStyle/>
        <a:p>
          <a:endParaRPr lang="en-US"/>
        </a:p>
      </dgm:t>
    </dgm:pt>
    <dgm:pt modelId="{7D484F6F-279C-44E6-89C4-525059A941BC}">
      <dgm:prSet phldrT="[Text]"/>
      <dgm:spPr/>
      <dgm:t>
        <a:bodyPr/>
        <a:lstStyle/>
        <a:p>
          <a:r>
            <a:rPr lang="en-US" dirty="0"/>
            <a:t>Members</a:t>
          </a:r>
        </a:p>
      </dgm:t>
    </dgm:pt>
    <dgm:pt modelId="{F20E2544-7D5E-46AB-814B-53F918E27855}" type="parTrans" cxnId="{865F7BF6-9388-4F46-A777-F9BDBC5EA2F9}">
      <dgm:prSet/>
      <dgm:spPr/>
      <dgm:t>
        <a:bodyPr/>
        <a:lstStyle/>
        <a:p>
          <a:endParaRPr lang="en-US"/>
        </a:p>
      </dgm:t>
    </dgm:pt>
    <dgm:pt modelId="{08A393EA-8B2D-4C66-99D6-4437CE6D2D81}" type="sibTrans" cxnId="{865F7BF6-9388-4F46-A777-F9BDBC5EA2F9}">
      <dgm:prSet/>
      <dgm:spPr/>
      <dgm:t>
        <a:bodyPr/>
        <a:lstStyle/>
        <a:p>
          <a:endParaRPr lang="en-US"/>
        </a:p>
      </dgm:t>
    </dgm:pt>
    <dgm:pt modelId="{881C13E2-2D88-49EE-A8AA-9F45F5517D73}">
      <dgm:prSet phldrT="[Text]"/>
      <dgm:spPr/>
      <dgm:t>
        <a:bodyPr/>
        <a:lstStyle/>
        <a:p>
          <a:r>
            <a:rPr lang="en-US" dirty="0"/>
            <a:t>Members</a:t>
          </a:r>
        </a:p>
      </dgm:t>
    </dgm:pt>
    <dgm:pt modelId="{D58FF69D-CFC9-463E-9BDD-165FF57ABECB}" type="parTrans" cxnId="{F20592D8-60D9-4EE4-96DF-53CAE6999DA9}">
      <dgm:prSet/>
      <dgm:spPr/>
      <dgm:t>
        <a:bodyPr/>
        <a:lstStyle/>
        <a:p>
          <a:endParaRPr lang="en-US"/>
        </a:p>
      </dgm:t>
    </dgm:pt>
    <dgm:pt modelId="{2FBE5F32-1AF3-4AC8-AEE1-642DDC2BFC86}" type="sibTrans" cxnId="{F20592D8-60D9-4EE4-96DF-53CAE6999DA9}">
      <dgm:prSet/>
      <dgm:spPr/>
      <dgm:t>
        <a:bodyPr/>
        <a:lstStyle/>
        <a:p>
          <a:endParaRPr lang="en-US"/>
        </a:p>
      </dgm:t>
    </dgm:pt>
    <dgm:pt modelId="{9E4BB60D-D205-4A77-82AA-B31B64CDE8AF}" type="pres">
      <dgm:prSet presAssocID="{104D1595-F594-4AC2-B31F-B55564F5E6D9}" presName="hierChild1" presStyleCnt="0">
        <dgm:presLayoutVars>
          <dgm:orgChart val="1"/>
          <dgm:chPref val="1"/>
          <dgm:dir/>
          <dgm:animOne val="branch"/>
          <dgm:animLvl val="lvl"/>
          <dgm:resizeHandles/>
        </dgm:presLayoutVars>
      </dgm:prSet>
      <dgm:spPr/>
    </dgm:pt>
    <dgm:pt modelId="{6D43E524-3B22-4764-B62E-624F9F735CED}" type="pres">
      <dgm:prSet presAssocID="{16056797-A03D-461B-8A1B-9F91CE1AE037}" presName="hierRoot1" presStyleCnt="0">
        <dgm:presLayoutVars>
          <dgm:hierBranch val="init"/>
        </dgm:presLayoutVars>
      </dgm:prSet>
      <dgm:spPr/>
    </dgm:pt>
    <dgm:pt modelId="{D27D8873-0489-459D-9A34-879914B9997C}" type="pres">
      <dgm:prSet presAssocID="{16056797-A03D-461B-8A1B-9F91CE1AE037}" presName="rootComposite1" presStyleCnt="0"/>
      <dgm:spPr/>
    </dgm:pt>
    <dgm:pt modelId="{08A2F22A-D7B2-4B83-8721-FB842EF5779C}" type="pres">
      <dgm:prSet presAssocID="{16056797-A03D-461B-8A1B-9F91CE1AE037}" presName="rootText1" presStyleLbl="node0" presStyleIdx="0" presStyleCnt="1">
        <dgm:presLayoutVars>
          <dgm:chPref val="3"/>
        </dgm:presLayoutVars>
      </dgm:prSet>
      <dgm:spPr/>
    </dgm:pt>
    <dgm:pt modelId="{AFF410D4-684D-4C18-8490-407238468629}" type="pres">
      <dgm:prSet presAssocID="{16056797-A03D-461B-8A1B-9F91CE1AE037}" presName="rootConnector1" presStyleLbl="node1" presStyleIdx="0" presStyleCnt="0"/>
      <dgm:spPr/>
    </dgm:pt>
    <dgm:pt modelId="{2798D6EF-B24B-47BC-A7E7-BBA8266F794A}" type="pres">
      <dgm:prSet presAssocID="{16056797-A03D-461B-8A1B-9F91CE1AE037}" presName="hierChild2" presStyleCnt="0"/>
      <dgm:spPr/>
    </dgm:pt>
    <dgm:pt modelId="{8129FFF9-26DE-43BB-93D6-8975BD9EEE08}" type="pres">
      <dgm:prSet presAssocID="{0890AF61-CE5B-4872-B01D-B760AD5CACA3}" presName="Name37" presStyleLbl="parChTrans1D2" presStyleIdx="0" presStyleCnt="4"/>
      <dgm:spPr/>
    </dgm:pt>
    <dgm:pt modelId="{71096343-0212-42A5-92DD-C7D50E369B9A}" type="pres">
      <dgm:prSet presAssocID="{A3AEA139-5BBB-4BFC-BE02-531257DC19B0}" presName="hierRoot2" presStyleCnt="0">
        <dgm:presLayoutVars>
          <dgm:hierBranch val="init"/>
        </dgm:presLayoutVars>
      </dgm:prSet>
      <dgm:spPr/>
    </dgm:pt>
    <dgm:pt modelId="{A284B012-B11F-4124-9470-DEF8A928FEA8}" type="pres">
      <dgm:prSet presAssocID="{A3AEA139-5BBB-4BFC-BE02-531257DC19B0}" presName="rootComposite" presStyleCnt="0"/>
      <dgm:spPr/>
    </dgm:pt>
    <dgm:pt modelId="{0D19D785-77FB-49C6-AF6B-24850ADFC699}" type="pres">
      <dgm:prSet presAssocID="{A3AEA139-5BBB-4BFC-BE02-531257DC19B0}" presName="rootText" presStyleLbl="node2" presStyleIdx="0" presStyleCnt="3">
        <dgm:presLayoutVars>
          <dgm:chPref val="3"/>
        </dgm:presLayoutVars>
      </dgm:prSet>
      <dgm:spPr/>
    </dgm:pt>
    <dgm:pt modelId="{BE49C6B5-5719-477B-BD23-821FEBEACC9E}" type="pres">
      <dgm:prSet presAssocID="{A3AEA139-5BBB-4BFC-BE02-531257DC19B0}" presName="rootConnector" presStyleLbl="node2" presStyleIdx="0" presStyleCnt="3"/>
      <dgm:spPr/>
    </dgm:pt>
    <dgm:pt modelId="{609EAEE8-1445-45FC-BBC5-F12D0EA6D664}" type="pres">
      <dgm:prSet presAssocID="{A3AEA139-5BBB-4BFC-BE02-531257DC19B0}" presName="hierChild4" presStyleCnt="0"/>
      <dgm:spPr/>
    </dgm:pt>
    <dgm:pt modelId="{C9E3B377-1377-4FE6-82AA-121EF5D04F10}" type="pres">
      <dgm:prSet presAssocID="{D58FF69D-CFC9-463E-9BDD-165FF57ABECB}" presName="Name37" presStyleLbl="parChTrans1D3" presStyleIdx="0" presStyleCnt="3"/>
      <dgm:spPr/>
    </dgm:pt>
    <dgm:pt modelId="{AC2ADE50-BEEF-421E-A385-BE59750B5BD0}" type="pres">
      <dgm:prSet presAssocID="{881C13E2-2D88-49EE-A8AA-9F45F5517D73}" presName="hierRoot2" presStyleCnt="0">
        <dgm:presLayoutVars>
          <dgm:hierBranch val="init"/>
        </dgm:presLayoutVars>
      </dgm:prSet>
      <dgm:spPr/>
    </dgm:pt>
    <dgm:pt modelId="{4EFF77EF-27F0-448B-9CFB-7BB8A5EE022E}" type="pres">
      <dgm:prSet presAssocID="{881C13E2-2D88-49EE-A8AA-9F45F5517D73}" presName="rootComposite" presStyleCnt="0"/>
      <dgm:spPr/>
    </dgm:pt>
    <dgm:pt modelId="{7BFEC754-B1BB-4956-9D67-CCD70165F2D9}" type="pres">
      <dgm:prSet presAssocID="{881C13E2-2D88-49EE-A8AA-9F45F5517D73}" presName="rootText" presStyleLbl="node3" presStyleIdx="0" presStyleCnt="3">
        <dgm:presLayoutVars>
          <dgm:chPref val="3"/>
        </dgm:presLayoutVars>
      </dgm:prSet>
      <dgm:spPr/>
    </dgm:pt>
    <dgm:pt modelId="{E8B9D757-8286-4E24-8DB4-9E9EE237A85F}" type="pres">
      <dgm:prSet presAssocID="{881C13E2-2D88-49EE-A8AA-9F45F5517D73}" presName="rootConnector" presStyleLbl="node3" presStyleIdx="0" presStyleCnt="3"/>
      <dgm:spPr/>
    </dgm:pt>
    <dgm:pt modelId="{C24A10EE-1110-4EC4-A78F-6F6088B74871}" type="pres">
      <dgm:prSet presAssocID="{881C13E2-2D88-49EE-A8AA-9F45F5517D73}" presName="hierChild4" presStyleCnt="0"/>
      <dgm:spPr/>
    </dgm:pt>
    <dgm:pt modelId="{2ACF1572-F445-4A7F-8BFB-BCF892D94503}" type="pres">
      <dgm:prSet presAssocID="{881C13E2-2D88-49EE-A8AA-9F45F5517D73}" presName="hierChild5" presStyleCnt="0"/>
      <dgm:spPr/>
    </dgm:pt>
    <dgm:pt modelId="{51A0110F-4D3C-451D-8981-AA9D88A5A9BC}" type="pres">
      <dgm:prSet presAssocID="{A3AEA139-5BBB-4BFC-BE02-531257DC19B0}" presName="hierChild5" presStyleCnt="0"/>
      <dgm:spPr/>
    </dgm:pt>
    <dgm:pt modelId="{55E2FAB7-A071-4B2E-8EC8-1DA41405634C}" type="pres">
      <dgm:prSet presAssocID="{BE56F5A1-F9A1-4010-8267-19A95FFC29A7}" presName="Name37" presStyleLbl="parChTrans1D2" presStyleIdx="1" presStyleCnt="4"/>
      <dgm:spPr/>
    </dgm:pt>
    <dgm:pt modelId="{2C31F99F-ED82-4EDC-8B48-F35BF9A45573}" type="pres">
      <dgm:prSet presAssocID="{D0EEFFB9-A50D-418D-BB35-D2F46A63A09C}" presName="hierRoot2" presStyleCnt="0">
        <dgm:presLayoutVars>
          <dgm:hierBranch val="init"/>
        </dgm:presLayoutVars>
      </dgm:prSet>
      <dgm:spPr/>
    </dgm:pt>
    <dgm:pt modelId="{166F101E-BBE8-4119-AAE3-939488AE1B2A}" type="pres">
      <dgm:prSet presAssocID="{D0EEFFB9-A50D-418D-BB35-D2F46A63A09C}" presName="rootComposite" presStyleCnt="0"/>
      <dgm:spPr/>
    </dgm:pt>
    <dgm:pt modelId="{31A121B1-2A6A-4F55-A1C4-6EA4F43ABF22}" type="pres">
      <dgm:prSet presAssocID="{D0EEFFB9-A50D-418D-BB35-D2F46A63A09C}" presName="rootText" presStyleLbl="node2" presStyleIdx="1" presStyleCnt="3">
        <dgm:presLayoutVars>
          <dgm:chPref val="3"/>
        </dgm:presLayoutVars>
      </dgm:prSet>
      <dgm:spPr/>
    </dgm:pt>
    <dgm:pt modelId="{3684B559-BD33-4AC2-9685-D786EDCD56DE}" type="pres">
      <dgm:prSet presAssocID="{D0EEFFB9-A50D-418D-BB35-D2F46A63A09C}" presName="rootConnector" presStyleLbl="node2" presStyleIdx="1" presStyleCnt="3"/>
      <dgm:spPr/>
    </dgm:pt>
    <dgm:pt modelId="{3CBF9030-E49C-47DE-B098-9E58FEBB7D4F}" type="pres">
      <dgm:prSet presAssocID="{D0EEFFB9-A50D-418D-BB35-D2F46A63A09C}" presName="hierChild4" presStyleCnt="0"/>
      <dgm:spPr/>
    </dgm:pt>
    <dgm:pt modelId="{6E0A0870-F92C-49CE-8056-88F2EC26FBCF}" type="pres">
      <dgm:prSet presAssocID="{F20E2544-7D5E-46AB-814B-53F918E27855}" presName="Name37" presStyleLbl="parChTrans1D3" presStyleIdx="1" presStyleCnt="3"/>
      <dgm:spPr/>
    </dgm:pt>
    <dgm:pt modelId="{1BA730A7-06C8-46D9-8B75-7810D31954E9}" type="pres">
      <dgm:prSet presAssocID="{7D484F6F-279C-44E6-89C4-525059A941BC}" presName="hierRoot2" presStyleCnt="0">
        <dgm:presLayoutVars>
          <dgm:hierBranch val="init"/>
        </dgm:presLayoutVars>
      </dgm:prSet>
      <dgm:spPr/>
    </dgm:pt>
    <dgm:pt modelId="{CE8414A9-41E9-4A8B-B161-8411E76814C9}" type="pres">
      <dgm:prSet presAssocID="{7D484F6F-279C-44E6-89C4-525059A941BC}" presName="rootComposite" presStyleCnt="0"/>
      <dgm:spPr/>
    </dgm:pt>
    <dgm:pt modelId="{A2783A4F-A3F5-426B-96B5-8FAD060589BF}" type="pres">
      <dgm:prSet presAssocID="{7D484F6F-279C-44E6-89C4-525059A941BC}" presName="rootText" presStyleLbl="node3" presStyleIdx="1" presStyleCnt="3">
        <dgm:presLayoutVars>
          <dgm:chPref val="3"/>
        </dgm:presLayoutVars>
      </dgm:prSet>
      <dgm:spPr/>
    </dgm:pt>
    <dgm:pt modelId="{AF20499C-5CFB-499C-A49B-CB375753D0EA}" type="pres">
      <dgm:prSet presAssocID="{7D484F6F-279C-44E6-89C4-525059A941BC}" presName="rootConnector" presStyleLbl="node3" presStyleIdx="1" presStyleCnt="3"/>
      <dgm:spPr/>
    </dgm:pt>
    <dgm:pt modelId="{94FC6F45-82BA-42CF-97F6-AA1999707B6C}" type="pres">
      <dgm:prSet presAssocID="{7D484F6F-279C-44E6-89C4-525059A941BC}" presName="hierChild4" presStyleCnt="0"/>
      <dgm:spPr/>
    </dgm:pt>
    <dgm:pt modelId="{3001B210-E1CA-48D1-93C4-656612489F49}" type="pres">
      <dgm:prSet presAssocID="{7D484F6F-279C-44E6-89C4-525059A941BC}" presName="hierChild5" presStyleCnt="0"/>
      <dgm:spPr/>
    </dgm:pt>
    <dgm:pt modelId="{F582C886-D3DD-4B1F-B875-2C5D9BEDD898}" type="pres">
      <dgm:prSet presAssocID="{D0EEFFB9-A50D-418D-BB35-D2F46A63A09C}" presName="hierChild5" presStyleCnt="0"/>
      <dgm:spPr/>
    </dgm:pt>
    <dgm:pt modelId="{82C6B122-F163-4745-92DA-6A8C193B9678}" type="pres">
      <dgm:prSet presAssocID="{4F5AB4CD-65FB-4D1B-B3CD-89017CA80DCD}" presName="Name37" presStyleLbl="parChTrans1D2" presStyleIdx="2" presStyleCnt="4"/>
      <dgm:spPr/>
    </dgm:pt>
    <dgm:pt modelId="{2380E707-6A4C-4D45-8779-A39139B002EA}" type="pres">
      <dgm:prSet presAssocID="{90524C4F-14AC-48A6-90F8-51D477915E1B}" presName="hierRoot2" presStyleCnt="0">
        <dgm:presLayoutVars>
          <dgm:hierBranch val="init"/>
        </dgm:presLayoutVars>
      </dgm:prSet>
      <dgm:spPr/>
    </dgm:pt>
    <dgm:pt modelId="{4FAEF647-530B-4B3F-8AFD-140958896C5F}" type="pres">
      <dgm:prSet presAssocID="{90524C4F-14AC-48A6-90F8-51D477915E1B}" presName="rootComposite" presStyleCnt="0"/>
      <dgm:spPr/>
    </dgm:pt>
    <dgm:pt modelId="{08910B34-5942-460F-98ED-7E0D0B8BAD9C}" type="pres">
      <dgm:prSet presAssocID="{90524C4F-14AC-48A6-90F8-51D477915E1B}" presName="rootText" presStyleLbl="node2" presStyleIdx="2" presStyleCnt="3">
        <dgm:presLayoutVars>
          <dgm:chPref val="3"/>
        </dgm:presLayoutVars>
      </dgm:prSet>
      <dgm:spPr/>
    </dgm:pt>
    <dgm:pt modelId="{E431EDC2-E05D-4694-8910-ACEDB3BD9F86}" type="pres">
      <dgm:prSet presAssocID="{90524C4F-14AC-48A6-90F8-51D477915E1B}" presName="rootConnector" presStyleLbl="node2" presStyleIdx="2" presStyleCnt="3"/>
      <dgm:spPr/>
    </dgm:pt>
    <dgm:pt modelId="{B5945F77-79F9-4130-9675-8D65191E3302}" type="pres">
      <dgm:prSet presAssocID="{90524C4F-14AC-48A6-90F8-51D477915E1B}" presName="hierChild4" presStyleCnt="0"/>
      <dgm:spPr/>
    </dgm:pt>
    <dgm:pt modelId="{2441595C-8C3C-4943-9488-2DC30863B610}" type="pres">
      <dgm:prSet presAssocID="{0F67453E-5403-40CF-9A6B-F171D2C03328}" presName="Name37" presStyleLbl="parChTrans1D3" presStyleIdx="2" presStyleCnt="3"/>
      <dgm:spPr/>
    </dgm:pt>
    <dgm:pt modelId="{CE308D13-438C-4E11-A104-C3B5E04C6AB3}" type="pres">
      <dgm:prSet presAssocID="{DDF5A43F-7762-41C4-8251-A4C9ECDCE5D7}" presName="hierRoot2" presStyleCnt="0">
        <dgm:presLayoutVars>
          <dgm:hierBranch val="init"/>
        </dgm:presLayoutVars>
      </dgm:prSet>
      <dgm:spPr/>
    </dgm:pt>
    <dgm:pt modelId="{FA5BDE21-41DD-4617-B7E0-10998773468F}" type="pres">
      <dgm:prSet presAssocID="{DDF5A43F-7762-41C4-8251-A4C9ECDCE5D7}" presName="rootComposite" presStyleCnt="0"/>
      <dgm:spPr/>
    </dgm:pt>
    <dgm:pt modelId="{A3EEC428-B734-40CE-96BD-5B93F071B38E}" type="pres">
      <dgm:prSet presAssocID="{DDF5A43F-7762-41C4-8251-A4C9ECDCE5D7}" presName="rootText" presStyleLbl="node3" presStyleIdx="2" presStyleCnt="3">
        <dgm:presLayoutVars>
          <dgm:chPref val="3"/>
        </dgm:presLayoutVars>
      </dgm:prSet>
      <dgm:spPr/>
    </dgm:pt>
    <dgm:pt modelId="{F03AE8D3-DA19-44BC-BA52-8F814C59571E}" type="pres">
      <dgm:prSet presAssocID="{DDF5A43F-7762-41C4-8251-A4C9ECDCE5D7}" presName="rootConnector" presStyleLbl="node3" presStyleIdx="2" presStyleCnt="3"/>
      <dgm:spPr/>
    </dgm:pt>
    <dgm:pt modelId="{45345770-8EB6-4750-AD0A-4E7E6C24DD8E}" type="pres">
      <dgm:prSet presAssocID="{DDF5A43F-7762-41C4-8251-A4C9ECDCE5D7}" presName="hierChild4" presStyleCnt="0"/>
      <dgm:spPr/>
    </dgm:pt>
    <dgm:pt modelId="{66A424D7-CE89-4D75-8C3B-9F407AE841B5}" type="pres">
      <dgm:prSet presAssocID="{DDF5A43F-7762-41C4-8251-A4C9ECDCE5D7}" presName="hierChild5" presStyleCnt="0"/>
      <dgm:spPr/>
    </dgm:pt>
    <dgm:pt modelId="{23A1995F-4AD2-4B6D-B0E7-CD5CA52890A7}" type="pres">
      <dgm:prSet presAssocID="{90524C4F-14AC-48A6-90F8-51D477915E1B}" presName="hierChild5" presStyleCnt="0"/>
      <dgm:spPr/>
    </dgm:pt>
    <dgm:pt modelId="{030A078B-8A80-4949-BD7D-AD87AB1981B7}" type="pres">
      <dgm:prSet presAssocID="{16056797-A03D-461B-8A1B-9F91CE1AE037}" presName="hierChild3" presStyleCnt="0"/>
      <dgm:spPr/>
    </dgm:pt>
    <dgm:pt modelId="{6C051FE1-BCB0-47E6-9370-BBE3BE578065}" type="pres">
      <dgm:prSet presAssocID="{3E4769A9-5EFB-4992-A322-C5CF98F40797}" presName="Name111" presStyleLbl="parChTrans1D2" presStyleIdx="3" presStyleCnt="4"/>
      <dgm:spPr/>
    </dgm:pt>
    <dgm:pt modelId="{A788043E-05A3-4EB4-9161-3E99A33D9BDA}" type="pres">
      <dgm:prSet presAssocID="{E24DD1D4-E36D-4B86-9CDB-F9E0685E415F}" presName="hierRoot3" presStyleCnt="0">
        <dgm:presLayoutVars>
          <dgm:hierBranch val="init"/>
        </dgm:presLayoutVars>
      </dgm:prSet>
      <dgm:spPr/>
    </dgm:pt>
    <dgm:pt modelId="{E530C7DD-1145-4256-BDC5-C4660D3E7DAB}" type="pres">
      <dgm:prSet presAssocID="{E24DD1D4-E36D-4B86-9CDB-F9E0685E415F}" presName="rootComposite3" presStyleCnt="0"/>
      <dgm:spPr/>
    </dgm:pt>
    <dgm:pt modelId="{C372726F-A71E-4D7F-8025-3BEBA65AB9FB}" type="pres">
      <dgm:prSet presAssocID="{E24DD1D4-E36D-4B86-9CDB-F9E0685E415F}" presName="rootText3" presStyleLbl="asst1" presStyleIdx="0" presStyleCnt="1">
        <dgm:presLayoutVars>
          <dgm:chPref val="3"/>
        </dgm:presLayoutVars>
      </dgm:prSet>
      <dgm:spPr/>
    </dgm:pt>
    <dgm:pt modelId="{155817EF-5B90-4F9D-A08B-8CCC0485D1AB}" type="pres">
      <dgm:prSet presAssocID="{E24DD1D4-E36D-4B86-9CDB-F9E0685E415F}" presName="rootConnector3" presStyleLbl="asst1" presStyleIdx="0" presStyleCnt="1"/>
      <dgm:spPr/>
    </dgm:pt>
    <dgm:pt modelId="{1B8607D4-8D44-4D01-B041-D3E9A57B926F}" type="pres">
      <dgm:prSet presAssocID="{E24DD1D4-E36D-4B86-9CDB-F9E0685E415F}" presName="hierChild6" presStyleCnt="0"/>
      <dgm:spPr/>
    </dgm:pt>
    <dgm:pt modelId="{B0D95520-4446-4755-BC27-5EDB76D10CAB}" type="pres">
      <dgm:prSet presAssocID="{E24DD1D4-E36D-4B86-9CDB-F9E0685E415F}" presName="hierChild7" presStyleCnt="0"/>
      <dgm:spPr/>
    </dgm:pt>
  </dgm:ptLst>
  <dgm:cxnLst>
    <dgm:cxn modelId="{816A0518-8745-41D3-9E70-0FAAA50FD012}" type="presOf" srcId="{E24DD1D4-E36D-4B86-9CDB-F9E0685E415F}" destId="{C372726F-A71E-4D7F-8025-3BEBA65AB9FB}" srcOrd="0" destOrd="0" presId="urn:microsoft.com/office/officeart/2005/8/layout/orgChart1"/>
    <dgm:cxn modelId="{A513011B-1433-4B73-8B38-64A5BF12B7E3}" type="presOf" srcId="{D58FF69D-CFC9-463E-9BDD-165FF57ABECB}" destId="{C9E3B377-1377-4FE6-82AA-121EF5D04F10}" srcOrd="0" destOrd="0" presId="urn:microsoft.com/office/officeart/2005/8/layout/orgChart1"/>
    <dgm:cxn modelId="{09C0883C-38FC-41D1-994D-E618157401DB}" type="presOf" srcId="{16056797-A03D-461B-8A1B-9F91CE1AE037}" destId="{AFF410D4-684D-4C18-8490-407238468629}" srcOrd="1" destOrd="0" presId="urn:microsoft.com/office/officeart/2005/8/layout/orgChart1"/>
    <dgm:cxn modelId="{5DDBFA3E-0E32-4732-AA77-609933A07BEF}" srcId="{90524C4F-14AC-48A6-90F8-51D477915E1B}" destId="{DDF5A43F-7762-41C4-8251-A4C9ECDCE5D7}" srcOrd="0" destOrd="0" parTransId="{0F67453E-5403-40CF-9A6B-F171D2C03328}" sibTransId="{A5DAEC75-2FF1-4CBB-8140-3CE025762FF1}"/>
    <dgm:cxn modelId="{C4777A5F-C3B9-4CFA-BD25-E788A937DFAF}" srcId="{16056797-A03D-461B-8A1B-9F91CE1AE037}" destId="{A3AEA139-5BBB-4BFC-BE02-531257DC19B0}" srcOrd="1" destOrd="0" parTransId="{0890AF61-CE5B-4872-B01D-B760AD5CACA3}" sibTransId="{37971639-2990-41E5-AE58-FB01FED19157}"/>
    <dgm:cxn modelId="{30A92641-1E86-4B06-8232-5B2D077413CB}" type="presOf" srcId="{90524C4F-14AC-48A6-90F8-51D477915E1B}" destId="{E431EDC2-E05D-4694-8910-ACEDB3BD9F86}" srcOrd="1" destOrd="0" presId="urn:microsoft.com/office/officeart/2005/8/layout/orgChart1"/>
    <dgm:cxn modelId="{C14D0E63-26BC-4DAD-961E-CD544BE343EC}" srcId="{16056797-A03D-461B-8A1B-9F91CE1AE037}" destId="{90524C4F-14AC-48A6-90F8-51D477915E1B}" srcOrd="3" destOrd="0" parTransId="{4F5AB4CD-65FB-4D1B-B3CD-89017CA80DCD}" sibTransId="{1902D496-DE6B-4A84-9505-4F48ED46A5CD}"/>
    <dgm:cxn modelId="{CF316144-DED6-4C91-ADC5-23E87C097755}" type="presOf" srcId="{7D484F6F-279C-44E6-89C4-525059A941BC}" destId="{A2783A4F-A3F5-426B-96B5-8FAD060589BF}" srcOrd="0" destOrd="0" presId="urn:microsoft.com/office/officeart/2005/8/layout/orgChart1"/>
    <dgm:cxn modelId="{780E4168-B190-4304-8B56-19AFA17F1CF9}" type="presOf" srcId="{0F67453E-5403-40CF-9A6B-F171D2C03328}" destId="{2441595C-8C3C-4943-9488-2DC30863B610}" srcOrd="0" destOrd="0" presId="urn:microsoft.com/office/officeart/2005/8/layout/orgChart1"/>
    <dgm:cxn modelId="{2299F36E-C549-42F0-A43B-3091A7774D31}" srcId="{16056797-A03D-461B-8A1B-9F91CE1AE037}" destId="{E24DD1D4-E36D-4B86-9CDB-F9E0685E415F}" srcOrd="0" destOrd="0" parTransId="{3E4769A9-5EFB-4992-A322-C5CF98F40797}" sibTransId="{6DF3D2E9-2886-4752-B912-393753A5D0F8}"/>
    <dgm:cxn modelId="{ABA53281-398C-4A10-B03F-D9EE8A7372DB}" type="presOf" srcId="{DDF5A43F-7762-41C4-8251-A4C9ECDCE5D7}" destId="{F03AE8D3-DA19-44BC-BA52-8F814C59571E}" srcOrd="1" destOrd="0" presId="urn:microsoft.com/office/officeart/2005/8/layout/orgChart1"/>
    <dgm:cxn modelId="{509DC584-546B-4D5E-91AF-8F64938E8631}" type="presOf" srcId="{D0EEFFB9-A50D-418D-BB35-D2F46A63A09C}" destId="{31A121B1-2A6A-4F55-A1C4-6EA4F43ABF22}" srcOrd="0" destOrd="0" presId="urn:microsoft.com/office/officeart/2005/8/layout/orgChart1"/>
    <dgm:cxn modelId="{C6919787-08D8-40B2-8A27-9BC385A640BE}" type="presOf" srcId="{881C13E2-2D88-49EE-A8AA-9F45F5517D73}" destId="{E8B9D757-8286-4E24-8DB4-9E9EE237A85F}" srcOrd="1" destOrd="0" presId="urn:microsoft.com/office/officeart/2005/8/layout/orgChart1"/>
    <dgm:cxn modelId="{571C1C89-3834-4D24-B48A-6BDA429CA5A7}" srcId="{16056797-A03D-461B-8A1B-9F91CE1AE037}" destId="{D0EEFFB9-A50D-418D-BB35-D2F46A63A09C}" srcOrd="2" destOrd="0" parTransId="{BE56F5A1-F9A1-4010-8267-19A95FFC29A7}" sibTransId="{F55CFBA9-9548-498B-995A-BB9B73A3EF1B}"/>
    <dgm:cxn modelId="{AF80E091-74B5-4D89-8EE3-13D88168A86B}" type="presOf" srcId="{E24DD1D4-E36D-4B86-9CDB-F9E0685E415F}" destId="{155817EF-5B90-4F9D-A08B-8CCC0485D1AB}" srcOrd="1" destOrd="0" presId="urn:microsoft.com/office/officeart/2005/8/layout/orgChart1"/>
    <dgm:cxn modelId="{C8834594-8FBC-468B-B1B6-1F831DA457FF}" type="presOf" srcId="{881C13E2-2D88-49EE-A8AA-9F45F5517D73}" destId="{7BFEC754-B1BB-4956-9D67-CCD70165F2D9}" srcOrd="0" destOrd="0" presId="urn:microsoft.com/office/officeart/2005/8/layout/orgChart1"/>
    <dgm:cxn modelId="{73CE19A3-4365-424D-8556-E1C3338BE218}" type="presOf" srcId="{7D484F6F-279C-44E6-89C4-525059A941BC}" destId="{AF20499C-5CFB-499C-A49B-CB375753D0EA}" srcOrd="1" destOrd="0" presId="urn:microsoft.com/office/officeart/2005/8/layout/orgChart1"/>
    <dgm:cxn modelId="{5EE361A9-A4DF-4336-9A0E-7D337E8386A2}" type="presOf" srcId="{104D1595-F594-4AC2-B31F-B55564F5E6D9}" destId="{9E4BB60D-D205-4A77-82AA-B31B64CDE8AF}" srcOrd="0" destOrd="0" presId="urn:microsoft.com/office/officeart/2005/8/layout/orgChart1"/>
    <dgm:cxn modelId="{7BDF11B5-E470-454C-9B11-689AA8DC8134}" srcId="{104D1595-F594-4AC2-B31F-B55564F5E6D9}" destId="{16056797-A03D-461B-8A1B-9F91CE1AE037}" srcOrd="0" destOrd="0" parTransId="{58A691F0-EEED-4DC6-8D71-645140EB8E60}" sibTransId="{6C302F1D-3E20-452A-8D02-A2DDD3B98AD9}"/>
    <dgm:cxn modelId="{42306BC1-460D-4AAE-8292-C4EA86E30E0A}" type="presOf" srcId="{BE56F5A1-F9A1-4010-8267-19A95FFC29A7}" destId="{55E2FAB7-A071-4B2E-8EC8-1DA41405634C}" srcOrd="0" destOrd="0" presId="urn:microsoft.com/office/officeart/2005/8/layout/orgChart1"/>
    <dgm:cxn modelId="{205D55CB-0B12-4A8B-BA89-D00EAB2CC8FF}" type="presOf" srcId="{F20E2544-7D5E-46AB-814B-53F918E27855}" destId="{6E0A0870-F92C-49CE-8056-88F2EC26FBCF}" srcOrd="0" destOrd="0" presId="urn:microsoft.com/office/officeart/2005/8/layout/orgChart1"/>
    <dgm:cxn modelId="{596DA4CF-D515-427E-BD99-FA35E199094D}" type="presOf" srcId="{0890AF61-CE5B-4872-B01D-B760AD5CACA3}" destId="{8129FFF9-26DE-43BB-93D6-8975BD9EEE08}" srcOrd="0" destOrd="0" presId="urn:microsoft.com/office/officeart/2005/8/layout/orgChart1"/>
    <dgm:cxn modelId="{24D1D4D2-5320-45DA-BD9A-6BEBFCA5A431}" type="presOf" srcId="{A3AEA139-5BBB-4BFC-BE02-531257DC19B0}" destId="{BE49C6B5-5719-477B-BD23-821FEBEACC9E}" srcOrd="1" destOrd="0" presId="urn:microsoft.com/office/officeart/2005/8/layout/orgChart1"/>
    <dgm:cxn modelId="{F20592D8-60D9-4EE4-96DF-53CAE6999DA9}" srcId="{A3AEA139-5BBB-4BFC-BE02-531257DC19B0}" destId="{881C13E2-2D88-49EE-A8AA-9F45F5517D73}" srcOrd="0" destOrd="0" parTransId="{D58FF69D-CFC9-463E-9BDD-165FF57ABECB}" sibTransId="{2FBE5F32-1AF3-4AC8-AEE1-642DDC2BFC86}"/>
    <dgm:cxn modelId="{F11CBAD8-37B3-43F9-9A92-261653ABBA62}" type="presOf" srcId="{4F5AB4CD-65FB-4D1B-B3CD-89017CA80DCD}" destId="{82C6B122-F163-4745-92DA-6A8C193B9678}" srcOrd="0" destOrd="0" presId="urn:microsoft.com/office/officeart/2005/8/layout/orgChart1"/>
    <dgm:cxn modelId="{E3BC27E4-6552-464B-BE4D-FB6D8B3F445C}" type="presOf" srcId="{16056797-A03D-461B-8A1B-9F91CE1AE037}" destId="{08A2F22A-D7B2-4B83-8721-FB842EF5779C}" srcOrd="0" destOrd="0" presId="urn:microsoft.com/office/officeart/2005/8/layout/orgChart1"/>
    <dgm:cxn modelId="{F079F4EB-5B04-4F3A-8DBF-28E4B4EC2E13}" type="presOf" srcId="{90524C4F-14AC-48A6-90F8-51D477915E1B}" destId="{08910B34-5942-460F-98ED-7E0D0B8BAD9C}" srcOrd="0" destOrd="0" presId="urn:microsoft.com/office/officeart/2005/8/layout/orgChart1"/>
    <dgm:cxn modelId="{FB92BEEF-9B97-4C54-A756-637715C6CE43}" type="presOf" srcId="{3E4769A9-5EFB-4992-A322-C5CF98F40797}" destId="{6C051FE1-BCB0-47E6-9370-BBE3BE578065}" srcOrd="0" destOrd="0" presId="urn:microsoft.com/office/officeart/2005/8/layout/orgChart1"/>
    <dgm:cxn modelId="{550B97F2-F35B-411C-B596-8F6236279229}" type="presOf" srcId="{A3AEA139-5BBB-4BFC-BE02-531257DC19B0}" destId="{0D19D785-77FB-49C6-AF6B-24850ADFC699}" srcOrd="0" destOrd="0" presId="urn:microsoft.com/office/officeart/2005/8/layout/orgChart1"/>
    <dgm:cxn modelId="{BC2870F5-6355-42BE-99CE-B62A2A8C01FF}" type="presOf" srcId="{DDF5A43F-7762-41C4-8251-A4C9ECDCE5D7}" destId="{A3EEC428-B734-40CE-96BD-5B93F071B38E}" srcOrd="0" destOrd="0" presId="urn:microsoft.com/office/officeart/2005/8/layout/orgChart1"/>
    <dgm:cxn modelId="{865F7BF6-9388-4F46-A777-F9BDBC5EA2F9}" srcId="{D0EEFFB9-A50D-418D-BB35-D2F46A63A09C}" destId="{7D484F6F-279C-44E6-89C4-525059A941BC}" srcOrd="0" destOrd="0" parTransId="{F20E2544-7D5E-46AB-814B-53F918E27855}" sibTransId="{08A393EA-8B2D-4C66-99D6-4437CE6D2D81}"/>
    <dgm:cxn modelId="{07755CFE-73AE-4C2D-8857-D7E6FC6FB277}" type="presOf" srcId="{D0EEFFB9-A50D-418D-BB35-D2F46A63A09C}" destId="{3684B559-BD33-4AC2-9685-D786EDCD56DE}" srcOrd="1" destOrd="0" presId="urn:microsoft.com/office/officeart/2005/8/layout/orgChart1"/>
    <dgm:cxn modelId="{8CE50346-6A57-49CE-AF3C-3DBBF9A006AC}" type="presParOf" srcId="{9E4BB60D-D205-4A77-82AA-B31B64CDE8AF}" destId="{6D43E524-3B22-4764-B62E-624F9F735CED}" srcOrd="0" destOrd="0" presId="urn:microsoft.com/office/officeart/2005/8/layout/orgChart1"/>
    <dgm:cxn modelId="{D475A253-5CAD-4595-AF9C-AD4C4CBD90C4}" type="presParOf" srcId="{6D43E524-3B22-4764-B62E-624F9F735CED}" destId="{D27D8873-0489-459D-9A34-879914B9997C}" srcOrd="0" destOrd="0" presId="urn:microsoft.com/office/officeart/2005/8/layout/orgChart1"/>
    <dgm:cxn modelId="{708E4E8E-6ADB-4127-B571-81846B0210A6}" type="presParOf" srcId="{D27D8873-0489-459D-9A34-879914B9997C}" destId="{08A2F22A-D7B2-4B83-8721-FB842EF5779C}" srcOrd="0" destOrd="0" presId="urn:microsoft.com/office/officeart/2005/8/layout/orgChart1"/>
    <dgm:cxn modelId="{65FFC8BA-9257-4D33-AB04-8423E3EB86C8}" type="presParOf" srcId="{D27D8873-0489-459D-9A34-879914B9997C}" destId="{AFF410D4-684D-4C18-8490-407238468629}" srcOrd="1" destOrd="0" presId="urn:microsoft.com/office/officeart/2005/8/layout/orgChart1"/>
    <dgm:cxn modelId="{687F9061-49C1-4882-9FAF-75BBE7D13B47}" type="presParOf" srcId="{6D43E524-3B22-4764-B62E-624F9F735CED}" destId="{2798D6EF-B24B-47BC-A7E7-BBA8266F794A}" srcOrd="1" destOrd="0" presId="urn:microsoft.com/office/officeart/2005/8/layout/orgChart1"/>
    <dgm:cxn modelId="{B6FAABBE-6F7B-4FD8-A853-8EBEBAD67329}" type="presParOf" srcId="{2798D6EF-B24B-47BC-A7E7-BBA8266F794A}" destId="{8129FFF9-26DE-43BB-93D6-8975BD9EEE08}" srcOrd="0" destOrd="0" presId="urn:microsoft.com/office/officeart/2005/8/layout/orgChart1"/>
    <dgm:cxn modelId="{0A6E3835-109B-4F8E-94E0-F22B80F7E484}" type="presParOf" srcId="{2798D6EF-B24B-47BC-A7E7-BBA8266F794A}" destId="{71096343-0212-42A5-92DD-C7D50E369B9A}" srcOrd="1" destOrd="0" presId="urn:microsoft.com/office/officeart/2005/8/layout/orgChart1"/>
    <dgm:cxn modelId="{E9C7706D-5F25-4A1C-9AAD-09395BC0F6CE}" type="presParOf" srcId="{71096343-0212-42A5-92DD-C7D50E369B9A}" destId="{A284B012-B11F-4124-9470-DEF8A928FEA8}" srcOrd="0" destOrd="0" presId="urn:microsoft.com/office/officeart/2005/8/layout/orgChart1"/>
    <dgm:cxn modelId="{61AE0E7B-2492-4BB9-A88A-F45A5A47FEA0}" type="presParOf" srcId="{A284B012-B11F-4124-9470-DEF8A928FEA8}" destId="{0D19D785-77FB-49C6-AF6B-24850ADFC699}" srcOrd="0" destOrd="0" presId="urn:microsoft.com/office/officeart/2005/8/layout/orgChart1"/>
    <dgm:cxn modelId="{FDA3E3D4-13B3-4BC8-9045-1CA3AD623399}" type="presParOf" srcId="{A284B012-B11F-4124-9470-DEF8A928FEA8}" destId="{BE49C6B5-5719-477B-BD23-821FEBEACC9E}" srcOrd="1" destOrd="0" presId="urn:microsoft.com/office/officeart/2005/8/layout/orgChart1"/>
    <dgm:cxn modelId="{62DEA36C-F2CA-4F8E-97A9-9F66C7B40E4F}" type="presParOf" srcId="{71096343-0212-42A5-92DD-C7D50E369B9A}" destId="{609EAEE8-1445-45FC-BBC5-F12D0EA6D664}" srcOrd="1" destOrd="0" presId="urn:microsoft.com/office/officeart/2005/8/layout/orgChart1"/>
    <dgm:cxn modelId="{DB4E6D16-9232-478B-B1CA-D373ACF3B9C4}" type="presParOf" srcId="{609EAEE8-1445-45FC-BBC5-F12D0EA6D664}" destId="{C9E3B377-1377-4FE6-82AA-121EF5D04F10}" srcOrd="0" destOrd="0" presId="urn:microsoft.com/office/officeart/2005/8/layout/orgChart1"/>
    <dgm:cxn modelId="{37D6B006-31D3-4836-8027-0100ED9C6272}" type="presParOf" srcId="{609EAEE8-1445-45FC-BBC5-F12D0EA6D664}" destId="{AC2ADE50-BEEF-421E-A385-BE59750B5BD0}" srcOrd="1" destOrd="0" presId="urn:microsoft.com/office/officeart/2005/8/layout/orgChart1"/>
    <dgm:cxn modelId="{5FD2D800-EDD6-408C-B0BC-18EFC359645D}" type="presParOf" srcId="{AC2ADE50-BEEF-421E-A385-BE59750B5BD0}" destId="{4EFF77EF-27F0-448B-9CFB-7BB8A5EE022E}" srcOrd="0" destOrd="0" presId="urn:microsoft.com/office/officeart/2005/8/layout/orgChart1"/>
    <dgm:cxn modelId="{BBB46FE5-EACA-448D-8AC8-AB77B8EA3B11}" type="presParOf" srcId="{4EFF77EF-27F0-448B-9CFB-7BB8A5EE022E}" destId="{7BFEC754-B1BB-4956-9D67-CCD70165F2D9}" srcOrd="0" destOrd="0" presId="urn:microsoft.com/office/officeart/2005/8/layout/orgChart1"/>
    <dgm:cxn modelId="{43B2BEA0-D9F1-42E3-B2EB-579C1090D62F}" type="presParOf" srcId="{4EFF77EF-27F0-448B-9CFB-7BB8A5EE022E}" destId="{E8B9D757-8286-4E24-8DB4-9E9EE237A85F}" srcOrd="1" destOrd="0" presId="urn:microsoft.com/office/officeart/2005/8/layout/orgChart1"/>
    <dgm:cxn modelId="{7C9CC8F7-D1A6-42EA-9C7A-AFB233316425}" type="presParOf" srcId="{AC2ADE50-BEEF-421E-A385-BE59750B5BD0}" destId="{C24A10EE-1110-4EC4-A78F-6F6088B74871}" srcOrd="1" destOrd="0" presId="urn:microsoft.com/office/officeart/2005/8/layout/orgChart1"/>
    <dgm:cxn modelId="{738CAF9C-19FF-4752-8C4A-E87239D3DF70}" type="presParOf" srcId="{AC2ADE50-BEEF-421E-A385-BE59750B5BD0}" destId="{2ACF1572-F445-4A7F-8BFB-BCF892D94503}" srcOrd="2" destOrd="0" presId="urn:microsoft.com/office/officeart/2005/8/layout/orgChart1"/>
    <dgm:cxn modelId="{12E938A7-A0C2-4804-9801-E369CE8D36F6}" type="presParOf" srcId="{71096343-0212-42A5-92DD-C7D50E369B9A}" destId="{51A0110F-4D3C-451D-8981-AA9D88A5A9BC}" srcOrd="2" destOrd="0" presId="urn:microsoft.com/office/officeart/2005/8/layout/orgChart1"/>
    <dgm:cxn modelId="{FA857906-2EAF-4E38-AD92-2D9CDEF77D65}" type="presParOf" srcId="{2798D6EF-B24B-47BC-A7E7-BBA8266F794A}" destId="{55E2FAB7-A071-4B2E-8EC8-1DA41405634C}" srcOrd="2" destOrd="0" presId="urn:microsoft.com/office/officeart/2005/8/layout/orgChart1"/>
    <dgm:cxn modelId="{7C534940-B196-4D4F-812E-5899584D2918}" type="presParOf" srcId="{2798D6EF-B24B-47BC-A7E7-BBA8266F794A}" destId="{2C31F99F-ED82-4EDC-8B48-F35BF9A45573}" srcOrd="3" destOrd="0" presId="urn:microsoft.com/office/officeart/2005/8/layout/orgChart1"/>
    <dgm:cxn modelId="{684208D6-CBE9-4967-9A2C-CFBE829FBE48}" type="presParOf" srcId="{2C31F99F-ED82-4EDC-8B48-F35BF9A45573}" destId="{166F101E-BBE8-4119-AAE3-939488AE1B2A}" srcOrd="0" destOrd="0" presId="urn:microsoft.com/office/officeart/2005/8/layout/orgChart1"/>
    <dgm:cxn modelId="{8BC63203-55A4-4897-BDD0-9300B422C7FC}" type="presParOf" srcId="{166F101E-BBE8-4119-AAE3-939488AE1B2A}" destId="{31A121B1-2A6A-4F55-A1C4-6EA4F43ABF22}" srcOrd="0" destOrd="0" presId="urn:microsoft.com/office/officeart/2005/8/layout/orgChart1"/>
    <dgm:cxn modelId="{C27DD4C1-11E3-43AD-99F9-915F15B9F57B}" type="presParOf" srcId="{166F101E-BBE8-4119-AAE3-939488AE1B2A}" destId="{3684B559-BD33-4AC2-9685-D786EDCD56DE}" srcOrd="1" destOrd="0" presId="urn:microsoft.com/office/officeart/2005/8/layout/orgChart1"/>
    <dgm:cxn modelId="{D8637AF7-851F-4B40-BE92-88BD7E554F95}" type="presParOf" srcId="{2C31F99F-ED82-4EDC-8B48-F35BF9A45573}" destId="{3CBF9030-E49C-47DE-B098-9E58FEBB7D4F}" srcOrd="1" destOrd="0" presId="urn:microsoft.com/office/officeart/2005/8/layout/orgChart1"/>
    <dgm:cxn modelId="{8E515772-EDF4-4BCB-92FA-B98A8C8CD877}" type="presParOf" srcId="{3CBF9030-E49C-47DE-B098-9E58FEBB7D4F}" destId="{6E0A0870-F92C-49CE-8056-88F2EC26FBCF}" srcOrd="0" destOrd="0" presId="urn:microsoft.com/office/officeart/2005/8/layout/orgChart1"/>
    <dgm:cxn modelId="{759685E1-CC97-4251-949F-90EA36F5181F}" type="presParOf" srcId="{3CBF9030-E49C-47DE-B098-9E58FEBB7D4F}" destId="{1BA730A7-06C8-46D9-8B75-7810D31954E9}" srcOrd="1" destOrd="0" presId="urn:microsoft.com/office/officeart/2005/8/layout/orgChart1"/>
    <dgm:cxn modelId="{5CAA36FE-DC84-47E5-8E99-9FB382E947E7}" type="presParOf" srcId="{1BA730A7-06C8-46D9-8B75-7810D31954E9}" destId="{CE8414A9-41E9-4A8B-B161-8411E76814C9}" srcOrd="0" destOrd="0" presId="urn:microsoft.com/office/officeart/2005/8/layout/orgChart1"/>
    <dgm:cxn modelId="{DEA0ACDF-F57D-492A-BADC-F6DFD918C6FF}" type="presParOf" srcId="{CE8414A9-41E9-4A8B-B161-8411E76814C9}" destId="{A2783A4F-A3F5-426B-96B5-8FAD060589BF}" srcOrd="0" destOrd="0" presId="urn:microsoft.com/office/officeart/2005/8/layout/orgChart1"/>
    <dgm:cxn modelId="{E33C5919-5FED-49E5-8C4C-915D47812D8B}" type="presParOf" srcId="{CE8414A9-41E9-4A8B-B161-8411E76814C9}" destId="{AF20499C-5CFB-499C-A49B-CB375753D0EA}" srcOrd="1" destOrd="0" presId="urn:microsoft.com/office/officeart/2005/8/layout/orgChart1"/>
    <dgm:cxn modelId="{3B1A699B-D96A-48C7-9D39-16A1645C081F}" type="presParOf" srcId="{1BA730A7-06C8-46D9-8B75-7810D31954E9}" destId="{94FC6F45-82BA-42CF-97F6-AA1999707B6C}" srcOrd="1" destOrd="0" presId="urn:microsoft.com/office/officeart/2005/8/layout/orgChart1"/>
    <dgm:cxn modelId="{614974B2-C4DB-4B0F-BFBD-1EBFE02C7AF4}" type="presParOf" srcId="{1BA730A7-06C8-46D9-8B75-7810D31954E9}" destId="{3001B210-E1CA-48D1-93C4-656612489F49}" srcOrd="2" destOrd="0" presId="urn:microsoft.com/office/officeart/2005/8/layout/orgChart1"/>
    <dgm:cxn modelId="{F7EA85D6-3900-4499-8CBB-14EAEA7C8682}" type="presParOf" srcId="{2C31F99F-ED82-4EDC-8B48-F35BF9A45573}" destId="{F582C886-D3DD-4B1F-B875-2C5D9BEDD898}" srcOrd="2" destOrd="0" presId="urn:microsoft.com/office/officeart/2005/8/layout/orgChart1"/>
    <dgm:cxn modelId="{FABB0838-A33E-4632-8685-96ECC3146C9D}" type="presParOf" srcId="{2798D6EF-B24B-47BC-A7E7-BBA8266F794A}" destId="{82C6B122-F163-4745-92DA-6A8C193B9678}" srcOrd="4" destOrd="0" presId="urn:microsoft.com/office/officeart/2005/8/layout/orgChart1"/>
    <dgm:cxn modelId="{73283452-D8A8-4C52-9E4A-F57C103307E8}" type="presParOf" srcId="{2798D6EF-B24B-47BC-A7E7-BBA8266F794A}" destId="{2380E707-6A4C-4D45-8779-A39139B002EA}" srcOrd="5" destOrd="0" presId="urn:microsoft.com/office/officeart/2005/8/layout/orgChart1"/>
    <dgm:cxn modelId="{2B48B583-5BF1-4F30-B5C6-7157E9C8B3C6}" type="presParOf" srcId="{2380E707-6A4C-4D45-8779-A39139B002EA}" destId="{4FAEF647-530B-4B3F-8AFD-140958896C5F}" srcOrd="0" destOrd="0" presId="urn:microsoft.com/office/officeart/2005/8/layout/orgChart1"/>
    <dgm:cxn modelId="{DD5D2E0F-B466-4DDF-B766-315042ABF02D}" type="presParOf" srcId="{4FAEF647-530B-4B3F-8AFD-140958896C5F}" destId="{08910B34-5942-460F-98ED-7E0D0B8BAD9C}" srcOrd="0" destOrd="0" presId="urn:microsoft.com/office/officeart/2005/8/layout/orgChart1"/>
    <dgm:cxn modelId="{6FD939F2-1C60-4F71-B3D2-BF8ADACDC5BC}" type="presParOf" srcId="{4FAEF647-530B-4B3F-8AFD-140958896C5F}" destId="{E431EDC2-E05D-4694-8910-ACEDB3BD9F86}" srcOrd="1" destOrd="0" presId="urn:microsoft.com/office/officeart/2005/8/layout/orgChart1"/>
    <dgm:cxn modelId="{197F2B20-07C3-428F-9F30-B5956734DB85}" type="presParOf" srcId="{2380E707-6A4C-4D45-8779-A39139B002EA}" destId="{B5945F77-79F9-4130-9675-8D65191E3302}" srcOrd="1" destOrd="0" presId="urn:microsoft.com/office/officeart/2005/8/layout/orgChart1"/>
    <dgm:cxn modelId="{B2B1AC09-94E2-4433-A706-E46C6E802437}" type="presParOf" srcId="{B5945F77-79F9-4130-9675-8D65191E3302}" destId="{2441595C-8C3C-4943-9488-2DC30863B610}" srcOrd="0" destOrd="0" presId="urn:microsoft.com/office/officeart/2005/8/layout/orgChart1"/>
    <dgm:cxn modelId="{F1A7A5F5-5273-433C-97D3-FF052289A681}" type="presParOf" srcId="{B5945F77-79F9-4130-9675-8D65191E3302}" destId="{CE308D13-438C-4E11-A104-C3B5E04C6AB3}" srcOrd="1" destOrd="0" presId="urn:microsoft.com/office/officeart/2005/8/layout/orgChart1"/>
    <dgm:cxn modelId="{9B47AD66-CFC2-4EDD-8CCF-52B2C4F8C689}" type="presParOf" srcId="{CE308D13-438C-4E11-A104-C3B5E04C6AB3}" destId="{FA5BDE21-41DD-4617-B7E0-10998773468F}" srcOrd="0" destOrd="0" presId="urn:microsoft.com/office/officeart/2005/8/layout/orgChart1"/>
    <dgm:cxn modelId="{303626DC-A7E3-432A-96DC-3D9FD1CD0B04}" type="presParOf" srcId="{FA5BDE21-41DD-4617-B7E0-10998773468F}" destId="{A3EEC428-B734-40CE-96BD-5B93F071B38E}" srcOrd="0" destOrd="0" presId="urn:microsoft.com/office/officeart/2005/8/layout/orgChart1"/>
    <dgm:cxn modelId="{C362E1BE-F8DD-45D0-8A75-B0802F4F3EE5}" type="presParOf" srcId="{FA5BDE21-41DD-4617-B7E0-10998773468F}" destId="{F03AE8D3-DA19-44BC-BA52-8F814C59571E}" srcOrd="1" destOrd="0" presId="urn:microsoft.com/office/officeart/2005/8/layout/orgChart1"/>
    <dgm:cxn modelId="{F2182568-0A1A-48F9-99E3-42C426B7E2FD}" type="presParOf" srcId="{CE308D13-438C-4E11-A104-C3B5E04C6AB3}" destId="{45345770-8EB6-4750-AD0A-4E7E6C24DD8E}" srcOrd="1" destOrd="0" presId="urn:microsoft.com/office/officeart/2005/8/layout/orgChart1"/>
    <dgm:cxn modelId="{BC2E130B-711E-4834-9AE9-B999050FD0B3}" type="presParOf" srcId="{CE308D13-438C-4E11-A104-C3B5E04C6AB3}" destId="{66A424D7-CE89-4D75-8C3B-9F407AE841B5}" srcOrd="2" destOrd="0" presId="urn:microsoft.com/office/officeart/2005/8/layout/orgChart1"/>
    <dgm:cxn modelId="{CF54A708-CF5D-4678-AE65-04DF71CAB257}" type="presParOf" srcId="{2380E707-6A4C-4D45-8779-A39139B002EA}" destId="{23A1995F-4AD2-4B6D-B0E7-CD5CA52890A7}" srcOrd="2" destOrd="0" presId="urn:microsoft.com/office/officeart/2005/8/layout/orgChart1"/>
    <dgm:cxn modelId="{4393744A-7BF5-4001-A279-5FF937FCCC9B}" type="presParOf" srcId="{6D43E524-3B22-4764-B62E-624F9F735CED}" destId="{030A078B-8A80-4949-BD7D-AD87AB1981B7}" srcOrd="2" destOrd="0" presId="urn:microsoft.com/office/officeart/2005/8/layout/orgChart1"/>
    <dgm:cxn modelId="{6E27EB6E-2390-4805-9473-2215EC728A17}" type="presParOf" srcId="{030A078B-8A80-4949-BD7D-AD87AB1981B7}" destId="{6C051FE1-BCB0-47E6-9370-BBE3BE578065}" srcOrd="0" destOrd="0" presId="urn:microsoft.com/office/officeart/2005/8/layout/orgChart1"/>
    <dgm:cxn modelId="{A85B82A6-9FB5-4921-B408-3EC1A1B8DB48}" type="presParOf" srcId="{030A078B-8A80-4949-BD7D-AD87AB1981B7}" destId="{A788043E-05A3-4EB4-9161-3E99A33D9BDA}" srcOrd="1" destOrd="0" presId="urn:microsoft.com/office/officeart/2005/8/layout/orgChart1"/>
    <dgm:cxn modelId="{07032952-A8FB-44D0-BAB0-91BFCC7061A8}" type="presParOf" srcId="{A788043E-05A3-4EB4-9161-3E99A33D9BDA}" destId="{E530C7DD-1145-4256-BDC5-C4660D3E7DAB}" srcOrd="0" destOrd="0" presId="urn:microsoft.com/office/officeart/2005/8/layout/orgChart1"/>
    <dgm:cxn modelId="{7C8FF7A0-851B-4003-BB6D-890DAA8B2D49}" type="presParOf" srcId="{E530C7DD-1145-4256-BDC5-C4660D3E7DAB}" destId="{C372726F-A71E-4D7F-8025-3BEBA65AB9FB}" srcOrd="0" destOrd="0" presId="urn:microsoft.com/office/officeart/2005/8/layout/orgChart1"/>
    <dgm:cxn modelId="{11610B7E-8FE2-40DE-AA79-FDD9DF767E3B}" type="presParOf" srcId="{E530C7DD-1145-4256-BDC5-C4660D3E7DAB}" destId="{155817EF-5B90-4F9D-A08B-8CCC0485D1AB}" srcOrd="1" destOrd="0" presId="urn:microsoft.com/office/officeart/2005/8/layout/orgChart1"/>
    <dgm:cxn modelId="{05E9F435-E366-4F79-9755-6C682D294309}" type="presParOf" srcId="{A788043E-05A3-4EB4-9161-3E99A33D9BDA}" destId="{1B8607D4-8D44-4D01-B041-D3E9A57B926F}" srcOrd="1" destOrd="0" presId="urn:microsoft.com/office/officeart/2005/8/layout/orgChart1"/>
    <dgm:cxn modelId="{3DE349FE-909C-4CC5-AB26-E0FD7D1F997B}" type="presParOf" srcId="{A788043E-05A3-4EB4-9161-3E99A33D9BDA}" destId="{B0D95520-4446-4755-BC27-5EDB76D10CA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105D05-9049-4582-918B-F77AEB3D7CC4}"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en-US"/>
        </a:p>
      </dgm:t>
    </dgm:pt>
    <dgm:pt modelId="{6531E54C-B5F7-473D-90CD-1264A3601C70}">
      <dgm:prSet custT="1"/>
      <dgm:spPr>
        <a:noFill/>
      </dgm:spPr>
      <dgm:t>
        <a:bodyPr/>
        <a:lstStyle/>
        <a:p>
          <a:r>
            <a:rPr lang="en-US" sz="2400" dirty="0">
              <a:solidFill>
                <a:schemeClr val="tx1"/>
              </a:solidFill>
            </a:rPr>
            <a:t>To be treated as an equal to management when you are in role as a steward.</a:t>
          </a:r>
        </a:p>
      </dgm:t>
    </dgm:pt>
    <dgm:pt modelId="{F5CB0D28-08A8-4947-AB38-582DD32294FF}" type="parTrans" cxnId="{9E75A808-D0CB-4FCF-B161-646E790A72BA}">
      <dgm:prSet/>
      <dgm:spPr/>
      <dgm:t>
        <a:bodyPr/>
        <a:lstStyle/>
        <a:p>
          <a:endParaRPr lang="en-US"/>
        </a:p>
      </dgm:t>
    </dgm:pt>
    <dgm:pt modelId="{A18B5B55-323B-4736-AACF-4BB0E137472F}" type="sibTrans" cxnId="{9E75A808-D0CB-4FCF-B161-646E790A72BA}">
      <dgm:prSet/>
      <dgm:spPr/>
      <dgm:t>
        <a:bodyPr/>
        <a:lstStyle/>
        <a:p>
          <a:endParaRPr lang="en-US"/>
        </a:p>
      </dgm:t>
    </dgm:pt>
    <dgm:pt modelId="{04B78E07-498E-4AE4-90BC-34D4975BFA3F}">
      <dgm:prSet custT="1"/>
      <dgm:spPr>
        <a:noFill/>
      </dgm:spPr>
      <dgm:t>
        <a:bodyPr/>
        <a:lstStyle/>
        <a:p>
          <a:r>
            <a:rPr lang="en-US" sz="2400" dirty="0">
              <a:solidFill>
                <a:schemeClr val="tx1"/>
              </a:solidFill>
            </a:rPr>
            <a:t>This right does not apply when you are not performing steward duties.</a:t>
          </a:r>
        </a:p>
      </dgm:t>
    </dgm:pt>
    <dgm:pt modelId="{9F066C7D-DCBB-47F7-AC8D-041FAC0C9036}" type="parTrans" cxnId="{4ED5EF2F-5802-4253-86ED-AFE96AF3823B}">
      <dgm:prSet/>
      <dgm:spPr/>
      <dgm:t>
        <a:bodyPr/>
        <a:lstStyle/>
        <a:p>
          <a:endParaRPr lang="en-US"/>
        </a:p>
      </dgm:t>
    </dgm:pt>
    <dgm:pt modelId="{3F7F6639-8E72-409B-B22B-BC4606A8C541}" type="sibTrans" cxnId="{4ED5EF2F-5802-4253-86ED-AFE96AF3823B}">
      <dgm:prSet/>
      <dgm:spPr/>
      <dgm:t>
        <a:bodyPr/>
        <a:lstStyle/>
        <a:p>
          <a:endParaRPr lang="en-US"/>
        </a:p>
      </dgm:t>
    </dgm:pt>
    <dgm:pt modelId="{B6D094FE-663E-C04F-A208-B5832675C961}" type="pres">
      <dgm:prSet presAssocID="{07105D05-9049-4582-918B-F77AEB3D7CC4}" presName="linear" presStyleCnt="0">
        <dgm:presLayoutVars>
          <dgm:animLvl val="lvl"/>
          <dgm:resizeHandles val="exact"/>
        </dgm:presLayoutVars>
      </dgm:prSet>
      <dgm:spPr/>
    </dgm:pt>
    <dgm:pt modelId="{FCC8544B-8411-7F4D-8D9B-80B56E1AA88A}" type="pres">
      <dgm:prSet presAssocID="{6531E54C-B5F7-473D-90CD-1264A3601C70}" presName="parentText" presStyleLbl="node1" presStyleIdx="0" presStyleCnt="2">
        <dgm:presLayoutVars>
          <dgm:chMax val="0"/>
          <dgm:bulletEnabled val="1"/>
        </dgm:presLayoutVars>
      </dgm:prSet>
      <dgm:spPr/>
    </dgm:pt>
    <dgm:pt modelId="{C695DF34-B01D-434F-A73A-B2EE85FC661C}" type="pres">
      <dgm:prSet presAssocID="{A18B5B55-323B-4736-AACF-4BB0E137472F}" presName="spacer" presStyleCnt="0"/>
      <dgm:spPr/>
    </dgm:pt>
    <dgm:pt modelId="{91F95D5C-ED0B-E84E-B14F-0992882BA2E5}" type="pres">
      <dgm:prSet presAssocID="{04B78E07-498E-4AE4-90BC-34D4975BFA3F}" presName="parentText" presStyleLbl="node1" presStyleIdx="1" presStyleCnt="2">
        <dgm:presLayoutVars>
          <dgm:chMax val="0"/>
          <dgm:bulletEnabled val="1"/>
        </dgm:presLayoutVars>
      </dgm:prSet>
      <dgm:spPr/>
    </dgm:pt>
  </dgm:ptLst>
  <dgm:cxnLst>
    <dgm:cxn modelId="{75765B06-A4FF-794C-A7A1-85466C6916D0}" type="presOf" srcId="{04B78E07-498E-4AE4-90BC-34D4975BFA3F}" destId="{91F95D5C-ED0B-E84E-B14F-0992882BA2E5}" srcOrd="0" destOrd="0" presId="urn:microsoft.com/office/officeart/2005/8/layout/vList2"/>
    <dgm:cxn modelId="{9E75A808-D0CB-4FCF-B161-646E790A72BA}" srcId="{07105D05-9049-4582-918B-F77AEB3D7CC4}" destId="{6531E54C-B5F7-473D-90CD-1264A3601C70}" srcOrd="0" destOrd="0" parTransId="{F5CB0D28-08A8-4947-AB38-582DD32294FF}" sibTransId="{A18B5B55-323B-4736-AACF-4BB0E137472F}"/>
    <dgm:cxn modelId="{C067D008-55BC-E54B-AB53-128B0DD6FBF0}" type="presOf" srcId="{07105D05-9049-4582-918B-F77AEB3D7CC4}" destId="{B6D094FE-663E-C04F-A208-B5832675C961}" srcOrd="0" destOrd="0" presId="urn:microsoft.com/office/officeart/2005/8/layout/vList2"/>
    <dgm:cxn modelId="{4ED5EF2F-5802-4253-86ED-AFE96AF3823B}" srcId="{07105D05-9049-4582-918B-F77AEB3D7CC4}" destId="{04B78E07-498E-4AE4-90BC-34D4975BFA3F}" srcOrd="1" destOrd="0" parTransId="{9F066C7D-DCBB-47F7-AC8D-041FAC0C9036}" sibTransId="{3F7F6639-8E72-409B-B22B-BC4606A8C541}"/>
    <dgm:cxn modelId="{81EBF37A-CF2F-9448-9CEF-FF2D89EE2470}" type="presOf" srcId="{6531E54C-B5F7-473D-90CD-1264A3601C70}" destId="{FCC8544B-8411-7F4D-8D9B-80B56E1AA88A}" srcOrd="0" destOrd="0" presId="urn:microsoft.com/office/officeart/2005/8/layout/vList2"/>
    <dgm:cxn modelId="{536C090D-046A-6C42-99A2-A24B02C23DE5}" type="presParOf" srcId="{B6D094FE-663E-C04F-A208-B5832675C961}" destId="{FCC8544B-8411-7F4D-8D9B-80B56E1AA88A}" srcOrd="0" destOrd="0" presId="urn:microsoft.com/office/officeart/2005/8/layout/vList2"/>
    <dgm:cxn modelId="{99F6F651-36D6-B345-9BB2-A935112C4065}" type="presParOf" srcId="{B6D094FE-663E-C04F-A208-B5832675C961}" destId="{C695DF34-B01D-434F-A73A-B2EE85FC661C}" srcOrd="1" destOrd="0" presId="urn:microsoft.com/office/officeart/2005/8/layout/vList2"/>
    <dgm:cxn modelId="{E8C1112A-2F56-9848-8B0E-04C174F1DD8E}" type="presParOf" srcId="{B6D094FE-663E-C04F-A208-B5832675C961}" destId="{91F95D5C-ED0B-E84E-B14F-0992882BA2E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051FE1-BCB0-47E6-9370-BBE3BE578065}">
      <dsp:nvSpPr>
        <dsp:cNvPr id="0" name=""/>
        <dsp:cNvSpPr/>
      </dsp:nvSpPr>
      <dsp:spPr>
        <a:xfrm>
          <a:off x="2747570" y="1230491"/>
          <a:ext cx="179549" cy="786597"/>
        </a:xfrm>
        <a:custGeom>
          <a:avLst/>
          <a:gdLst/>
          <a:ahLst/>
          <a:cxnLst/>
          <a:rect l="0" t="0" r="0" b="0"/>
          <a:pathLst>
            <a:path>
              <a:moveTo>
                <a:pt x="179549" y="0"/>
              </a:moveTo>
              <a:lnTo>
                <a:pt x="179549" y="786597"/>
              </a:lnTo>
              <a:lnTo>
                <a:pt x="0" y="78659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41595C-8C3C-4943-9488-2DC30863B610}">
      <dsp:nvSpPr>
        <dsp:cNvPr id="0" name=""/>
        <dsp:cNvSpPr/>
      </dsp:nvSpPr>
      <dsp:spPr>
        <a:xfrm>
          <a:off x="4312215" y="3658684"/>
          <a:ext cx="256499" cy="786597"/>
        </a:xfrm>
        <a:custGeom>
          <a:avLst/>
          <a:gdLst/>
          <a:ahLst/>
          <a:cxnLst/>
          <a:rect l="0" t="0" r="0" b="0"/>
          <a:pathLst>
            <a:path>
              <a:moveTo>
                <a:pt x="0" y="0"/>
              </a:moveTo>
              <a:lnTo>
                <a:pt x="0" y="786597"/>
              </a:lnTo>
              <a:lnTo>
                <a:pt x="256499" y="786597"/>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C6B122-F163-4745-92DA-6A8C193B9678}">
      <dsp:nvSpPr>
        <dsp:cNvPr id="0" name=""/>
        <dsp:cNvSpPr/>
      </dsp:nvSpPr>
      <dsp:spPr>
        <a:xfrm>
          <a:off x="2927119" y="1230491"/>
          <a:ext cx="2069093" cy="1573195"/>
        </a:xfrm>
        <a:custGeom>
          <a:avLst/>
          <a:gdLst/>
          <a:ahLst/>
          <a:cxnLst/>
          <a:rect l="0" t="0" r="0" b="0"/>
          <a:pathLst>
            <a:path>
              <a:moveTo>
                <a:pt x="0" y="0"/>
              </a:moveTo>
              <a:lnTo>
                <a:pt x="0" y="1393645"/>
              </a:lnTo>
              <a:lnTo>
                <a:pt x="2069093" y="1393645"/>
              </a:lnTo>
              <a:lnTo>
                <a:pt x="2069093" y="157319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0A0870-F92C-49CE-8056-88F2EC26FBCF}">
      <dsp:nvSpPr>
        <dsp:cNvPr id="0" name=""/>
        <dsp:cNvSpPr/>
      </dsp:nvSpPr>
      <dsp:spPr>
        <a:xfrm>
          <a:off x="2243121" y="3658684"/>
          <a:ext cx="256499" cy="786597"/>
        </a:xfrm>
        <a:custGeom>
          <a:avLst/>
          <a:gdLst/>
          <a:ahLst/>
          <a:cxnLst/>
          <a:rect l="0" t="0" r="0" b="0"/>
          <a:pathLst>
            <a:path>
              <a:moveTo>
                <a:pt x="0" y="0"/>
              </a:moveTo>
              <a:lnTo>
                <a:pt x="0" y="786597"/>
              </a:lnTo>
              <a:lnTo>
                <a:pt x="256499" y="786597"/>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E2FAB7-A071-4B2E-8EC8-1DA41405634C}">
      <dsp:nvSpPr>
        <dsp:cNvPr id="0" name=""/>
        <dsp:cNvSpPr/>
      </dsp:nvSpPr>
      <dsp:spPr>
        <a:xfrm>
          <a:off x="2881399" y="1230491"/>
          <a:ext cx="91440" cy="1573195"/>
        </a:xfrm>
        <a:custGeom>
          <a:avLst/>
          <a:gdLst/>
          <a:ahLst/>
          <a:cxnLst/>
          <a:rect l="0" t="0" r="0" b="0"/>
          <a:pathLst>
            <a:path>
              <a:moveTo>
                <a:pt x="45720" y="0"/>
              </a:moveTo>
              <a:lnTo>
                <a:pt x="45720" y="157319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E3B377-1377-4FE6-82AA-121EF5D04F10}">
      <dsp:nvSpPr>
        <dsp:cNvPr id="0" name=""/>
        <dsp:cNvSpPr/>
      </dsp:nvSpPr>
      <dsp:spPr>
        <a:xfrm>
          <a:off x="174028" y="3658684"/>
          <a:ext cx="256499" cy="786597"/>
        </a:xfrm>
        <a:custGeom>
          <a:avLst/>
          <a:gdLst/>
          <a:ahLst/>
          <a:cxnLst/>
          <a:rect l="0" t="0" r="0" b="0"/>
          <a:pathLst>
            <a:path>
              <a:moveTo>
                <a:pt x="0" y="0"/>
              </a:moveTo>
              <a:lnTo>
                <a:pt x="0" y="786597"/>
              </a:lnTo>
              <a:lnTo>
                <a:pt x="256499" y="786597"/>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29FFF9-26DE-43BB-93D6-8975BD9EEE08}">
      <dsp:nvSpPr>
        <dsp:cNvPr id="0" name=""/>
        <dsp:cNvSpPr/>
      </dsp:nvSpPr>
      <dsp:spPr>
        <a:xfrm>
          <a:off x="858026" y="1230491"/>
          <a:ext cx="2069093" cy="1573195"/>
        </a:xfrm>
        <a:custGeom>
          <a:avLst/>
          <a:gdLst/>
          <a:ahLst/>
          <a:cxnLst/>
          <a:rect l="0" t="0" r="0" b="0"/>
          <a:pathLst>
            <a:path>
              <a:moveTo>
                <a:pt x="2069093" y="0"/>
              </a:moveTo>
              <a:lnTo>
                <a:pt x="2069093" y="1393645"/>
              </a:lnTo>
              <a:lnTo>
                <a:pt x="0" y="1393645"/>
              </a:lnTo>
              <a:lnTo>
                <a:pt x="0" y="157319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A2F22A-D7B2-4B83-8721-FB842EF5779C}">
      <dsp:nvSpPr>
        <dsp:cNvPr id="0" name=""/>
        <dsp:cNvSpPr/>
      </dsp:nvSpPr>
      <dsp:spPr>
        <a:xfrm>
          <a:off x="2072122" y="375494"/>
          <a:ext cx="1709994" cy="8549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Union Rep</a:t>
          </a:r>
        </a:p>
      </dsp:txBody>
      <dsp:txXfrm>
        <a:off x="2072122" y="375494"/>
        <a:ext cx="1709994" cy="854997"/>
      </dsp:txXfrm>
    </dsp:sp>
    <dsp:sp modelId="{0D19D785-77FB-49C6-AF6B-24850ADFC699}">
      <dsp:nvSpPr>
        <dsp:cNvPr id="0" name=""/>
        <dsp:cNvSpPr/>
      </dsp:nvSpPr>
      <dsp:spPr>
        <a:xfrm>
          <a:off x="3028" y="2803686"/>
          <a:ext cx="1709994" cy="8549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Shop Steward</a:t>
          </a:r>
        </a:p>
      </dsp:txBody>
      <dsp:txXfrm>
        <a:off x="3028" y="2803686"/>
        <a:ext cx="1709994" cy="854997"/>
      </dsp:txXfrm>
    </dsp:sp>
    <dsp:sp modelId="{7BFEC754-B1BB-4956-9D67-CCD70165F2D9}">
      <dsp:nvSpPr>
        <dsp:cNvPr id="0" name=""/>
        <dsp:cNvSpPr/>
      </dsp:nvSpPr>
      <dsp:spPr>
        <a:xfrm>
          <a:off x="430527" y="4017783"/>
          <a:ext cx="1709994" cy="8549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Members</a:t>
          </a:r>
        </a:p>
      </dsp:txBody>
      <dsp:txXfrm>
        <a:off x="430527" y="4017783"/>
        <a:ext cx="1709994" cy="854997"/>
      </dsp:txXfrm>
    </dsp:sp>
    <dsp:sp modelId="{31A121B1-2A6A-4F55-A1C4-6EA4F43ABF22}">
      <dsp:nvSpPr>
        <dsp:cNvPr id="0" name=""/>
        <dsp:cNvSpPr/>
      </dsp:nvSpPr>
      <dsp:spPr>
        <a:xfrm>
          <a:off x="2072122" y="2803686"/>
          <a:ext cx="1709994" cy="8549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Shop Steward</a:t>
          </a:r>
        </a:p>
      </dsp:txBody>
      <dsp:txXfrm>
        <a:off x="2072122" y="2803686"/>
        <a:ext cx="1709994" cy="854997"/>
      </dsp:txXfrm>
    </dsp:sp>
    <dsp:sp modelId="{A2783A4F-A3F5-426B-96B5-8FAD060589BF}">
      <dsp:nvSpPr>
        <dsp:cNvPr id="0" name=""/>
        <dsp:cNvSpPr/>
      </dsp:nvSpPr>
      <dsp:spPr>
        <a:xfrm>
          <a:off x="2499621" y="4017783"/>
          <a:ext cx="1709994" cy="8549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Members</a:t>
          </a:r>
        </a:p>
      </dsp:txBody>
      <dsp:txXfrm>
        <a:off x="2499621" y="4017783"/>
        <a:ext cx="1709994" cy="854997"/>
      </dsp:txXfrm>
    </dsp:sp>
    <dsp:sp modelId="{08910B34-5942-460F-98ED-7E0D0B8BAD9C}">
      <dsp:nvSpPr>
        <dsp:cNvPr id="0" name=""/>
        <dsp:cNvSpPr/>
      </dsp:nvSpPr>
      <dsp:spPr>
        <a:xfrm>
          <a:off x="4141215" y="2803686"/>
          <a:ext cx="1709994" cy="8549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Shop Steward</a:t>
          </a:r>
        </a:p>
      </dsp:txBody>
      <dsp:txXfrm>
        <a:off x="4141215" y="2803686"/>
        <a:ext cx="1709994" cy="854997"/>
      </dsp:txXfrm>
    </dsp:sp>
    <dsp:sp modelId="{A3EEC428-B734-40CE-96BD-5B93F071B38E}">
      <dsp:nvSpPr>
        <dsp:cNvPr id="0" name=""/>
        <dsp:cNvSpPr/>
      </dsp:nvSpPr>
      <dsp:spPr>
        <a:xfrm>
          <a:off x="4568714" y="4017783"/>
          <a:ext cx="1709994" cy="8549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Members</a:t>
          </a:r>
        </a:p>
      </dsp:txBody>
      <dsp:txXfrm>
        <a:off x="4568714" y="4017783"/>
        <a:ext cx="1709994" cy="854997"/>
      </dsp:txXfrm>
    </dsp:sp>
    <dsp:sp modelId="{C372726F-A71E-4D7F-8025-3BEBA65AB9FB}">
      <dsp:nvSpPr>
        <dsp:cNvPr id="0" name=""/>
        <dsp:cNvSpPr/>
      </dsp:nvSpPr>
      <dsp:spPr>
        <a:xfrm>
          <a:off x="1037575" y="1589590"/>
          <a:ext cx="1709994" cy="8549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Chief Steward</a:t>
          </a:r>
        </a:p>
      </dsp:txBody>
      <dsp:txXfrm>
        <a:off x="1037575" y="1589590"/>
        <a:ext cx="1709994" cy="8549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C8544B-8411-7F4D-8D9B-80B56E1AA88A}">
      <dsp:nvSpPr>
        <dsp:cNvPr id="0" name=""/>
        <dsp:cNvSpPr/>
      </dsp:nvSpPr>
      <dsp:spPr>
        <a:xfrm>
          <a:off x="0" y="777333"/>
          <a:ext cx="10576558" cy="1216800"/>
        </a:xfrm>
        <a:prstGeom prst="roundRect">
          <a:avLst/>
        </a:prstGeom>
        <a:no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rPr>
            <a:t>To be treated as an equal to management when you are in role as a steward.</a:t>
          </a:r>
        </a:p>
      </dsp:txBody>
      <dsp:txXfrm>
        <a:off x="59399" y="836732"/>
        <a:ext cx="10457760" cy="1098002"/>
      </dsp:txXfrm>
    </dsp:sp>
    <dsp:sp modelId="{91F95D5C-ED0B-E84E-B14F-0992882BA2E5}">
      <dsp:nvSpPr>
        <dsp:cNvPr id="0" name=""/>
        <dsp:cNvSpPr/>
      </dsp:nvSpPr>
      <dsp:spPr>
        <a:xfrm>
          <a:off x="0" y="2181334"/>
          <a:ext cx="10576558" cy="1216800"/>
        </a:xfrm>
        <a:prstGeom prst="roundRect">
          <a:avLst/>
        </a:prstGeom>
        <a:no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rPr>
            <a:t>This right does not apply when you are not performing steward duties.</a:t>
          </a:r>
        </a:p>
      </dsp:txBody>
      <dsp:txXfrm>
        <a:off x="59399" y="2240733"/>
        <a:ext cx="10457760" cy="109800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B60B754-DC19-9F46-9DBB-6D00D70AD61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13F4DE1-8760-E649-95E1-AAFE73C1F5C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8C5BA8-4750-1647-AD2B-EDD53FF0DBD1}" type="datetimeFigureOut">
              <a:rPr lang="en-US" smtClean="0"/>
              <a:t>10/21/2023</a:t>
            </a:fld>
            <a:endParaRPr lang="en-US"/>
          </a:p>
        </p:txBody>
      </p:sp>
      <p:sp>
        <p:nvSpPr>
          <p:cNvPr id="4" name="Footer Placeholder 3">
            <a:extLst>
              <a:ext uri="{FF2B5EF4-FFF2-40B4-BE49-F238E27FC236}">
                <a16:creationId xmlns:a16="http://schemas.microsoft.com/office/drawing/2014/main" id="{EBEA285F-E6D1-F247-A369-809F1A49A88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E6DFD0A-5420-E746-B7CC-0ACD7149CB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B69F5C2-06AC-BC4C-B620-1D8E063088A0}" type="slidenum">
              <a:rPr lang="en-US" smtClean="0"/>
              <a:t>‹#›</a:t>
            </a:fld>
            <a:endParaRPr lang="en-US"/>
          </a:p>
        </p:txBody>
      </p:sp>
    </p:spTree>
    <p:extLst>
      <p:ext uri="{BB962C8B-B14F-4D97-AF65-F5344CB8AC3E}">
        <p14:creationId xmlns:p14="http://schemas.microsoft.com/office/powerpoint/2010/main" val="23587148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76969C88-B244-455D-A017-012B25B1ACDD}" type="datetimeFigureOut">
              <a:rPr lang="en-US" smtClean="0"/>
              <a:t>10/21/2023</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16668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969C88-B244-455D-A017-012B25B1ACDD}" type="datetimeFigureOut">
              <a:rPr lang="en-US" smtClean="0"/>
              <a:t>10/21/2023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190516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76969C88-B244-455D-A017-012B25B1ACDD}" type="datetimeFigureOut">
              <a:rPr lang="en-US" smtClean="0"/>
              <a:t>10/21/2023</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058165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969C88-B244-455D-A017-012B25B1ACDD}" type="datetimeFigureOut">
              <a:rPr lang="en-US" smtClean="0"/>
              <a:t>10/21/2023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187623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76969C88-B244-455D-A017-012B25B1ACDD}" type="datetimeFigureOut">
              <a:rPr lang="en-US" smtClean="0"/>
              <a:t>10/21/2023</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3658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76969C88-B244-455D-A017-012B25B1ACDD}" type="datetimeFigureOut">
              <a:rPr lang="en-US" smtClean="0"/>
              <a:t>10/21/2023</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225835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76969C88-B244-455D-A017-012B25B1ACDD}" type="datetimeFigureOut">
              <a:rPr lang="en-US" smtClean="0"/>
              <a:t>10/21/2023</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547788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969C88-B244-455D-A017-012B25B1ACDD}" type="datetimeFigureOut">
              <a:rPr lang="en-US" smtClean="0"/>
              <a:t>10/21/2023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53319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76969C88-B244-455D-A017-012B25B1ACDD}" type="datetimeFigureOut">
              <a:rPr lang="en-US" smtClean="0"/>
              <a:t>10/21/2023</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825713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969C88-B244-455D-A017-012B25B1ACDD}" type="datetimeFigureOut">
              <a:rPr lang="en-US" smtClean="0"/>
              <a:t>10/21/2023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619141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76969C88-B244-455D-A017-012B25B1ACDD}" type="datetimeFigureOut">
              <a:rPr lang="en-US" smtClean="0"/>
              <a:t>10/21/2023</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881051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76969C88-B244-455D-A017-012B25B1ACDD}" type="datetimeFigureOut">
              <a:rPr lang="en-US" smtClean="0"/>
              <a:pPr/>
              <a:t>10/21/2023</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07CE569E-9B7C-4CB9-AB80-C0841F922CFF}" type="slidenum">
              <a:rPr lang="en-US" smtClean="0"/>
              <a:pPr/>
              <a:t>‹#›</a:t>
            </a:fld>
            <a:endParaRPr lang="en-US"/>
          </a:p>
        </p:txBody>
      </p:sp>
    </p:spTree>
    <p:extLst>
      <p:ext uri="{BB962C8B-B14F-4D97-AF65-F5344CB8AC3E}">
        <p14:creationId xmlns:p14="http://schemas.microsoft.com/office/powerpoint/2010/main" val="380526575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8" name="Rectangle 127">
            <a:extLst>
              <a:ext uri="{FF2B5EF4-FFF2-40B4-BE49-F238E27FC236}">
                <a16:creationId xmlns:a16="http://schemas.microsoft.com/office/drawing/2014/main" id="{41B79267-F76A-4F76-90C0-4A74F88E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0" name="Group 129">
            <a:extLst>
              <a:ext uri="{FF2B5EF4-FFF2-40B4-BE49-F238E27FC236}">
                <a16:creationId xmlns:a16="http://schemas.microsoft.com/office/drawing/2014/main" id="{9C445207-0BC9-4D48-8FC7-C16E9B1C37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31" name="Freeform 5">
              <a:extLst>
                <a:ext uri="{FF2B5EF4-FFF2-40B4-BE49-F238E27FC236}">
                  <a16:creationId xmlns:a16="http://schemas.microsoft.com/office/drawing/2014/main" id="{B3351E2B-7A92-46A0-B35A-CE6DF142F3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 name="Freeform 6">
              <a:extLst>
                <a:ext uri="{FF2B5EF4-FFF2-40B4-BE49-F238E27FC236}">
                  <a16:creationId xmlns:a16="http://schemas.microsoft.com/office/drawing/2014/main" id="{50CA0B98-0145-4252-BA3B-BC7B5DD2A6D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 name="Freeform 7">
              <a:extLst>
                <a:ext uri="{FF2B5EF4-FFF2-40B4-BE49-F238E27FC236}">
                  <a16:creationId xmlns:a16="http://schemas.microsoft.com/office/drawing/2014/main" id="{D05EC823-BCA5-426A-9CF6-B163C83616A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 name="Freeform 8">
              <a:extLst>
                <a:ext uri="{FF2B5EF4-FFF2-40B4-BE49-F238E27FC236}">
                  <a16:creationId xmlns:a16="http://schemas.microsoft.com/office/drawing/2014/main" id="{14472F5F-8AF2-4CDA-8ED5-0C417F43CC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 name="Freeform 9">
              <a:extLst>
                <a:ext uri="{FF2B5EF4-FFF2-40B4-BE49-F238E27FC236}">
                  <a16:creationId xmlns:a16="http://schemas.microsoft.com/office/drawing/2014/main" id="{3A3C8211-F278-4072-86FD-25A6BBA2F3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 name="Freeform 10">
              <a:extLst>
                <a:ext uri="{FF2B5EF4-FFF2-40B4-BE49-F238E27FC236}">
                  <a16:creationId xmlns:a16="http://schemas.microsoft.com/office/drawing/2014/main" id="{EC0F7967-7B73-4D52-B515-F75FF2D0F2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 name="Freeform 11">
              <a:extLst>
                <a:ext uri="{FF2B5EF4-FFF2-40B4-BE49-F238E27FC236}">
                  <a16:creationId xmlns:a16="http://schemas.microsoft.com/office/drawing/2014/main" id="{FE305521-A9C4-4590-8067-DE093E144B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 name="Freeform 12">
              <a:extLst>
                <a:ext uri="{FF2B5EF4-FFF2-40B4-BE49-F238E27FC236}">
                  <a16:creationId xmlns:a16="http://schemas.microsoft.com/office/drawing/2014/main" id="{3C445F9B-9F74-48E6-988C-756BEBCD2D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 name="Freeform 13">
              <a:extLst>
                <a:ext uri="{FF2B5EF4-FFF2-40B4-BE49-F238E27FC236}">
                  <a16:creationId xmlns:a16="http://schemas.microsoft.com/office/drawing/2014/main" id="{D3C8503C-5A23-4AAC-8AF6-0733419B65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 name="Freeform 14">
              <a:extLst>
                <a:ext uri="{FF2B5EF4-FFF2-40B4-BE49-F238E27FC236}">
                  <a16:creationId xmlns:a16="http://schemas.microsoft.com/office/drawing/2014/main" id="{B837D9BE-0C9D-4D07-9FF6-94CBB46461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 name="Freeform 15">
              <a:extLst>
                <a:ext uri="{FF2B5EF4-FFF2-40B4-BE49-F238E27FC236}">
                  <a16:creationId xmlns:a16="http://schemas.microsoft.com/office/drawing/2014/main" id="{66F6A13D-C6D2-415F-BA88-87C5E9B847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 name="Freeform 16">
              <a:extLst>
                <a:ext uri="{FF2B5EF4-FFF2-40B4-BE49-F238E27FC236}">
                  <a16:creationId xmlns:a16="http://schemas.microsoft.com/office/drawing/2014/main" id="{0796A967-3D1D-49AD-BCE2-6BF545A967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 name="Freeform 17">
              <a:extLst>
                <a:ext uri="{FF2B5EF4-FFF2-40B4-BE49-F238E27FC236}">
                  <a16:creationId xmlns:a16="http://schemas.microsoft.com/office/drawing/2014/main" id="{6A3E2B21-965A-4D9E-AC40-3F693C05EB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 name="Freeform 18">
              <a:extLst>
                <a:ext uri="{FF2B5EF4-FFF2-40B4-BE49-F238E27FC236}">
                  <a16:creationId xmlns:a16="http://schemas.microsoft.com/office/drawing/2014/main" id="{DD690A63-C307-4D2C-86D6-EAF87A1E3F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 name="Freeform 19">
              <a:extLst>
                <a:ext uri="{FF2B5EF4-FFF2-40B4-BE49-F238E27FC236}">
                  <a16:creationId xmlns:a16="http://schemas.microsoft.com/office/drawing/2014/main" id="{C443F848-CC76-49A3-9E72-D693A84194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 name="Freeform 20">
              <a:extLst>
                <a:ext uri="{FF2B5EF4-FFF2-40B4-BE49-F238E27FC236}">
                  <a16:creationId xmlns:a16="http://schemas.microsoft.com/office/drawing/2014/main" id="{21412D43-B16E-4504-AE0E-80FCC02E0C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 name="Freeform 21">
              <a:extLst>
                <a:ext uri="{FF2B5EF4-FFF2-40B4-BE49-F238E27FC236}">
                  <a16:creationId xmlns:a16="http://schemas.microsoft.com/office/drawing/2014/main" id="{3C1AFC7D-6E75-40E9-92BC-3B3D421C10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Freeform 22">
              <a:extLst>
                <a:ext uri="{FF2B5EF4-FFF2-40B4-BE49-F238E27FC236}">
                  <a16:creationId xmlns:a16="http://schemas.microsoft.com/office/drawing/2014/main" id="{97094882-03D2-4F89-BFBE-00B6E287EC8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 name="Freeform 23">
              <a:extLst>
                <a:ext uri="{FF2B5EF4-FFF2-40B4-BE49-F238E27FC236}">
                  <a16:creationId xmlns:a16="http://schemas.microsoft.com/office/drawing/2014/main" id="{67340C70-AD45-4DF8-A1B8-B2D6A873E4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51" name="Rectangle 150">
            <a:extLst>
              <a:ext uri="{FF2B5EF4-FFF2-40B4-BE49-F238E27FC236}">
                <a16:creationId xmlns:a16="http://schemas.microsoft.com/office/drawing/2014/main" id="{1DA332A5-BA16-4DE3-82C5-22B2214C2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39" y="0"/>
            <a:ext cx="12191695" cy="4197925"/>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pic>
        <p:nvPicPr>
          <p:cNvPr id="6" name="Picture 5" descr="Logo&#10;&#10;Description automatically generated">
            <a:extLst>
              <a:ext uri="{FF2B5EF4-FFF2-40B4-BE49-F238E27FC236}">
                <a16:creationId xmlns:a16="http://schemas.microsoft.com/office/drawing/2014/main" id="{BFB059BA-A9F0-3449-AD44-FE74E8CFEDEA}"/>
              </a:ext>
            </a:extLst>
          </p:cNvPr>
          <p:cNvPicPr>
            <a:picLocks noChangeAspect="1"/>
          </p:cNvPicPr>
          <p:nvPr/>
        </p:nvPicPr>
        <p:blipFill>
          <a:blip r:embed="rId2"/>
          <a:stretch>
            <a:fillRect/>
          </a:stretch>
        </p:blipFill>
        <p:spPr>
          <a:xfrm>
            <a:off x="80960" y="749386"/>
            <a:ext cx="5973588" cy="2703048"/>
          </a:xfrm>
          <a:prstGeom prst="rect">
            <a:avLst/>
          </a:prstGeom>
          <a:ln w="12700">
            <a:noFill/>
          </a:ln>
        </p:spPr>
      </p:pic>
      <p:grpSp>
        <p:nvGrpSpPr>
          <p:cNvPr id="153" name="Group 152">
            <a:extLst>
              <a:ext uri="{FF2B5EF4-FFF2-40B4-BE49-F238E27FC236}">
                <a16:creationId xmlns:a16="http://schemas.microsoft.com/office/drawing/2014/main" id="{8F47AB70-A01A-4FBE-B56A-E0F84A7A504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4206292"/>
            <a:ext cx="12192755" cy="1771275"/>
            <a:chOff x="1" y="3893141"/>
            <a:chExt cx="12192755" cy="1771275"/>
          </a:xfrm>
        </p:grpSpPr>
        <p:sp>
          <p:nvSpPr>
            <p:cNvPr id="154" name="Isosceles Triangle 39">
              <a:extLst>
                <a:ext uri="{FF2B5EF4-FFF2-40B4-BE49-F238E27FC236}">
                  <a16:creationId xmlns:a16="http://schemas.microsoft.com/office/drawing/2014/main" id="{54A1523F-E38A-4ACC-9EB4-0C861C7AAC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a:extLst>
                <a:ext uri="{FF2B5EF4-FFF2-40B4-BE49-F238E27FC236}">
                  <a16:creationId xmlns:a16="http://schemas.microsoft.com/office/drawing/2014/main" id="{D08D8AE7-F590-4340-90AE-1A649D2850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3893141"/>
              <a:ext cx="12192755" cy="14202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7047B3EF-9891-834D-AA59-DEFD92DA40A4}"/>
              </a:ext>
            </a:extLst>
          </p:cNvPr>
          <p:cNvSpPr>
            <a:spLocks noGrp="1"/>
          </p:cNvSpPr>
          <p:nvPr>
            <p:ph type="ctrTitle"/>
          </p:nvPr>
        </p:nvSpPr>
        <p:spPr>
          <a:xfrm>
            <a:off x="1684627" y="4380383"/>
            <a:ext cx="8833655" cy="1246119"/>
          </a:xfrm>
        </p:spPr>
        <p:txBody>
          <a:bodyPr>
            <a:noAutofit/>
          </a:bodyPr>
          <a:lstStyle/>
          <a:p>
            <a:r>
              <a:rPr lang="en-US" sz="4000" dirty="0">
                <a:latin typeface="Aharoni" panose="02010803020104030203" pitchFamily="2" charset="-79"/>
                <a:cs typeface="Aharoni" panose="02010803020104030203" pitchFamily="2" charset="-79"/>
              </a:rPr>
              <a:t>Shop Steward Fundamentals</a:t>
            </a:r>
            <a:br>
              <a:rPr lang="en-US" sz="4000" dirty="0">
                <a:latin typeface="Aharoni" panose="02010803020104030203" pitchFamily="2" charset="-79"/>
                <a:cs typeface="Aharoni" panose="02010803020104030203" pitchFamily="2" charset="-79"/>
              </a:rPr>
            </a:br>
            <a:endParaRPr lang="en-US" sz="3700" b="1" dirty="0"/>
          </a:p>
        </p:txBody>
      </p:sp>
      <p:pic>
        <p:nvPicPr>
          <p:cNvPr id="4" name="Picture 3" descr="A group of people holding signs on a sidewalk&#10;&#10;Description automatically generated with medium confidence">
            <a:extLst>
              <a:ext uri="{FF2B5EF4-FFF2-40B4-BE49-F238E27FC236}">
                <a16:creationId xmlns:a16="http://schemas.microsoft.com/office/drawing/2014/main" id="{86B279E4-7E18-6777-63AF-244BDFCE8B8A}"/>
              </a:ext>
            </a:extLst>
          </p:cNvPr>
          <p:cNvPicPr>
            <a:picLocks noChangeAspect="1"/>
          </p:cNvPicPr>
          <p:nvPr/>
        </p:nvPicPr>
        <p:blipFill>
          <a:blip r:embed="rId3"/>
          <a:stretch>
            <a:fillRect/>
          </a:stretch>
        </p:blipFill>
        <p:spPr>
          <a:xfrm>
            <a:off x="5973060" y="12732"/>
            <a:ext cx="5608389" cy="4206292"/>
          </a:xfrm>
          <a:prstGeom prst="rect">
            <a:avLst/>
          </a:prstGeom>
        </p:spPr>
      </p:pic>
    </p:spTree>
    <p:extLst>
      <p:ext uri="{BB962C8B-B14F-4D97-AF65-F5344CB8AC3E}">
        <p14:creationId xmlns:p14="http://schemas.microsoft.com/office/powerpoint/2010/main" val="3521256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3"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65" name="Rectangle 64">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D2618D-73C3-1549-A476-DE892B3614DF}"/>
              </a:ext>
            </a:extLst>
          </p:cNvPr>
          <p:cNvSpPr>
            <a:spLocks noGrp="1"/>
          </p:cNvSpPr>
          <p:nvPr>
            <p:ph type="title"/>
          </p:nvPr>
        </p:nvSpPr>
        <p:spPr>
          <a:xfrm>
            <a:off x="2425211" y="840676"/>
            <a:ext cx="9049577" cy="1230570"/>
          </a:xfrm>
        </p:spPr>
        <p:txBody>
          <a:bodyPr anchor="t">
            <a:noAutofit/>
          </a:bodyPr>
          <a:lstStyle/>
          <a:p>
            <a:pPr algn="l"/>
            <a:r>
              <a:rPr lang="en-US" sz="4400" dirty="0">
                <a:solidFill>
                  <a:schemeClr val="accent1"/>
                </a:solidFill>
              </a:rPr>
              <a:t>Your Right to Representation-Weingarten</a:t>
            </a:r>
          </a:p>
        </p:txBody>
      </p:sp>
      <p:sp>
        <p:nvSpPr>
          <p:cNvPr id="67" name="Isosceles Triangle 66">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ABF7A100-AE9B-0049-8744-3F04C8E00D95}"/>
              </a:ext>
            </a:extLst>
          </p:cNvPr>
          <p:cNvSpPr>
            <a:spLocks noGrp="1"/>
          </p:cNvSpPr>
          <p:nvPr>
            <p:ph idx="1"/>
          </p:nvPr>
        </p:nvSpPr>
        <p:spPr>
          <a:xfrm>
            <a:off x="2333239" y="2249046"/>
            <a:ext cx="9425374" cy="3802762"/>
          </a:xfrm>
        </p:spPr>
        <p:txBody>
          <a:bodyPr anchor="t">
            <a:normAutofit lnSpcReduction="10000"/>
          </a:bodyPr>
          <a:lstStyle/>
          <a:p>
            <a:r>
              <a:rPr lang="en-US" altLang="en-US" sz="2400" dirty="0"/>
              <a:t>Applies to investigatory meetings.</a:t>
            </a:r>
          </a:p>
          <a:p>
            <a:r>
              <a:rPr lang="en-US" altLang="en-US" sz="2400" dirty="0"/>
              <a:t>An investigatory meeting is one  in which a supervisor questions an employee to obtain information that could be used as the basis for discipline or asks an employee to defend their conduct.</a:t>
            </a:r>
          </a:p>
          <a:p>
            <a:r>
              <a:rPr lang="en-US" altLang="en-US" sz="2400" dirty="0"/>
              <a:t>If an employee has a reasonable belief that discipline or discharge may result from what they say, the employee has the right to request Union representation.</a:t>
            </a:r>
          </a:p>
          <a:p>
            <a:endParaRPr lang="en-US" sz="1600" dirty="0"/>
          </a:p>
        </p:txBody>
      </p:sp>
    </p:spTree>
    <p:extLst>
      <p:ext uri="{BB962C8B-B14F-4D97-AF65-F5344CB8AC3E}">
        <p14:creationId xmlns:p14="http://schemas.microsoft.com/office/powerpoint/2010/main" val="733762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3"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65" name="Rectangle 64">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C5738F-23D2-2141-A4C1-49EB5229DB49}"/>
              </a:ext>
            </a:extLst>
          </p:cNvPr>
          <p:cNvSpPr>
            <a:spLocks noGrp="1"/>
          </p:cNvSpPr>
          <p:nvPr>
            <p:ph type="title"/>
          </p:nvPr>
        </p:nvSpPr>
        <p:spPr>
          <a:xfrm>
            <a:off x="2880485" y="841375"/>
            <a:ext cx="6230857" cy="1230570"/>
          </a:xfrm>
        </p:spPr>
        <p:txBody>
          <a:bodyPr anchor="t">
            <a:normAutofit/>
          </a:bodyPr>
          <a:lstStyle/>
          <a:p>
            <a:pPr algn="l"/>
            <a:r>
              <a:rPr lang="en-US" sz="4400" dirty="0">
                <a:solidFill>
                  <a:schemeClr val="accent1"/>
                </a:solidFill>
              </a:rPr>
              <a:t>Weingarten Rules</a:t>
            </a:r>
          </a:p>
        </p:txBody>
      </p:sp>
      <p:sp>
        <p:nvSpPr>
          <p:cNvPr id="67" name="Isosceles Triangle 66">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E794143B-0851-9E49-9569-38BABA295004}"/>
              </a:ext>
            </a:extLst>
          </p:cNvPr>
          <p:cNvSpPr>
            <a:spLocks noGrp="1"/>
          </p:cNvSpPr>
          <p:nvPr>
            <p:ph idx="1"/>
          </p:nvPr>
        </p:nvSpPr>
        <p:spPr>
          <a:xfrm>
            <a:off x="2812257" y="1844675"/>
            <a:ext cx="8878126" cy="4740852"/>
          </a:xfrm>
        </p:spPr>
        <p:txBody>
          <a:bodyPr anchor="t">
            <a:normAutofit fontScale="32500" lnSpcReduction="20000"/>
          </a:bodyPr>
          <a:lstStyle/>
          <a:p>
            <a:pPr>
              <a:lnSpc>
                <a:spcPct val="110000"/>
              </a:lnSpc>
              <a:defRPr/>
            </a:pPr>
            <a:r>
              <a:rPr lang="en-US" sz="4900" dirty="0"/>
              <a:t>The employee </a:t>
            </a:r>
            <a:r>
              <a:rPr lang="en-US" sz="4900" b="1" i="1" u="sng" dirty="0"/>
              <a:t>must make a clear request for Union representation </a:t>
            </a:r>
            <a:r>
              <a:rPr lang="en-US" sz="4900" dirty="0"/>
              <a:t>before or during the interview. The employee can't be punished for making this request.</a:t>
            </a:r>
          </a:p>
          <a:p>
            <a:pPr>
              <a:lnSpc>
                <a:spcPct val="110000"/>
              </a:lnSpc>
              <a:defRPr/>
            </a:pPr>
            <a:endParaRPr lang="en-US" sz="4900" dirty="0"/>
          </a:p>
          <a:p>
            <a:pPr>
              <a:lnSpc>
                <a:spcPct val="110000"/>
              </a:lnSpc>
              <a:defRPr/>
            </a:pPr>
            <a:r>
              <a:rPr lang="en-US" sz="4900" dirty="0"/>
              <a:t> After the employee makes the request, the supervisor has 3 options. They must either:</a:t>
            </a:r>
          </a:p>
          <a:p>
            <a:pPr marL="400050" indent="-400050">
              <a:lnSpc>
                <a:spcPct val="110000"/>
              </a:lnSpc>
              <a:buFont typeface="+mj-lt"/>
              <a:buAutoNum type="romanUcPeriod"/>
              <a:defRPr/>
            </a:pPr>
            <a:r>
              <a:rPr lang="en-US" sz="4900" dirty="0"/>
              <a:t>Grant the request and delay the interview until the Union representative arrives and has a chance to consult privately with the employee: or</a:t>
            </a:r>
          </a:p>
          <a:p>
            <a:pPr marL="400050" indent="-400050">
              <a:lnSpc>
                <a:spcPct val="110000"/>
              </a:lnSpc>
              <a:buFont typeface="+mj-lt"/>
              <a:buAutoNum type="romanUcPeriod"/>
              <a:defRPr/>
            </a:pPr>
            <a:r>
              <a:rPr lang="en-US" sz="4900" dirty="0"/>
              <a:t>Deny the request and end the interview immediately; or</a:t>
            </a:r>
          </a:p>
          <a:p>
            <a:pPr marL="400050" indent="-400050">
              <a:lnSpc>
                <a:spcPct val="110000"/>
              </a:lnSpc>
              <a:buFont typeface="+mj-lt"/>
              <a:buAutoNum type="romanUcPeriod"/>
              <a:defRPr/>
            </a:pPr>
            <a:r>
              <a:rPr lang="en-US" sz="4900" dirty="0"/>
              <a:t>Give the employee a Choice of 1)having the interview without representation or 2) ending the interview</a:t>
            </a:r>
          </a:p>
          <a:p>
            <a:pPr>
              <a:lnSpc>
                <a:spcPct val="110000"/>
              </a:lnSpc>
              <a:defRPr/>
            </a:pPr>
            <a:endParaRPr lang="en-US" sz="4900" dirty="0"/>
          </a:p>
          <a:p>
            <a:pPr>
              <a:lnSpc>
                <a:spcPct val="110000"/>
              </a:lnSpc>
              <a:defRPr/>
            </a:pPr>
            <a:r>
              <a:rPr lang="en-US" sz="4900" dirty="0"/>
              <a:t>If the supervisor denies the request and continues to ask questions, this is an unfair labor practice, and the employee has a right to refuse to answer. The employee cannot be disciplined for such refusal but is required to sit there until the supervisor terminates the interview. Leaving before this happens may constitute punishable insubordination.</a:t>
            </a:r>
          </a:p>
          <a:p>
            <a:pPr>
              <a:lnSpc>
                <a:spcPct val="110000"/>
              </a:lnSpc>
            </a:pPr>
            <a:endParaRPr lang="en-US" sz="1100" dirty="0"/>
          </a:p>
        </p:txBody>
      </p:sp>
    </p:spTree>
    <p:extLst>
      <p:ext uri="{BB962C8B-B14F-4D97-AF65-F5344CB8AC3E}">
        <p14:creationId xmlns:p14="http://schemas.microsoft.com/office/powerpoint/2010/main" val="3912823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3"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65" name="Rectangle 64">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29659B-0CE4-6943-9F7C-FC00A82EA860}"/>
              </a:ext>
            </a:extLst>
          </p:cNvPr>
          <p:cNvSpPr>
            <a:spLocks noGrp="1"/>
          </p:cNvSpPr>
          <p:nvPr>
            <p:ph type="title"/>
          </p:nvPr>
        </p:nvSpPr>
        <p:spPr>
          <a:xfrm>
            <a:off x="2403091" y="841375"/>
            <a:ext cx="9404596" cy="1230570"/>
          </a:xfrm>
        </p:spPr>
        <p:txBody>
          <a:bodyPr anchor="t">
            <a:noAutofit/>
          </a:bodyPr>
          <a:lstStyle/>
          <a:p>
            <a:pPr algn="l"/>
            <a:r>
              <a:rPr lang="en-US" sz="4400" dirty="0">
                <a:solidFill>
                  <a:schemeClr val="accent1"/>
                </a:solidFill>
              </a:rPr>
              <a:t>Union Representative’s Rights Under Weingarten</a:t>
            </a:r>
          </a:p>
        </p:txBody>
      </p:sp>
      <p:sp>
        <p:nvSpPr>
          <p:cNvPr id="67" name="Isosceles Triangle 66">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9C46D5FA-F291-7646-9E6F-5423F8793281}"/>
              </a:ext>
            </a:extLst>
          </p:cNvPr>
          <p:cNvSpPr>
            <a:spLocks noGrp="1"/>
          </p:cNvSpPr>
          <p:nvPr>
            <p:ph idx="1"/>
          </p:nvPr>
        </p:nvSpPr>
        <p:spPr>
          <a:xfrm>
            <a:off x="2707890" y="2249045"/>
            <a:ext cx="8826885" cy="4183559"/>
          </a:xfrm>
        </p:spPr>
        <p:txBody>
          <a:bodyPr anchor="t">
            <a:normAutofit/>
          </a:bodyPr>
          <a:lstStyle/>
          <a:p>
            <a:pPr marL="0" indent="0">
              <a:lnSpc>
                <a:spcPct val="110000"/>
              </a:lnSpc>
              <a:buNone/>
              <a:defRPr/>
            </a:pPr>
            <a:r>
              <a:rPr lang="en-US" b="1" dirty="0"/>
              <a:t>You are not required to merely be 'silent witness’, You have the right to:</a:t>
            </a:r>
          </a:p>
          <a:p>
            <a:pPr marL="514350" indent="-514350">
              <a:lnSpc>
                <a:spcPct val="110000"/>
              </a:lnSpc>
              <a:buFont typeface="+mj-lt"/>
              <a:buAutoNum type="arabicPeriod"/>
              <a:defRPr/>
            </a:pPr>
            <a:endParaRPr lang="en-US" sz="1400" dirty="0"/>
          </a:p>
          <a:p>
            <a:pPr marL="514350" indent="-514350">
              <a:lnSpc>
                <a:spcPct val="110000"/>
              </a:lnSpc>
              <a:buFont typeface="+mj-lt"/>
              <a:buAutoNum type="arabicPeriod"/>
              <a:defRPr/>
            </a:pPr>
            <a:r>
              <a:rPr lang="en-US" dirty="0"/>
              <a:t>Be informed by the supervisor of the subject matter of the interview.</a:t>
            </a:r>
          </a:p>
          <a:p>
            <a:pPr marL="514350" indent="-514350">
              <a:lnSpc>
                <a:spcPct val="110000"/>
              </a:lnSpc>
              <a:buFont typeface="+mj-lt"/>
              <a:buAutoNum type="arabicPeriod"/>
              <a:defRPr/>
            </a:pPr>
            <a:r>
              <a:rPr lang="en-US" dirty="0"/>
              <a:t>Take the employee aside for a private conference before questioning begins.</a:t>
            </a:r>
          </a:p>
          <a:p>
            <a:pPr marL="514350" indent="-514350">
              <a:lnSpc>
                <a:spcPct val="110000"/>
              </a:lnSpc>
              <a:buFont typeface="+mj-lt"/>
              <a:buAutoNum type="arabicPeriod"/>
              <a:defRPr/>
            </a:pPr>
            <a:r>
              <a:rPr lang="en-US" dirty="0"/>
              <a:t>Speak during the interview.</a:t>
            </a:r>
          </a:p>
          <a:p>
            <a:pPr marL="514350" indent="-514350">
              <a:lnSpc>
                <a:spcPct val="110000"/>
              </a:lnSpc>
              <a:buFont typeface="+mj-lt"/>
              <a:buAutoNum type="arabicPeriod"/>
              <a:defRPr/>
            </a:pPr>
            <a:r>
              <a:rPr lang="en-US" dirty="0"/>
              <a:t>Request that the supervisor clarify a question so that what is being asked is understood.</a:t>
            </a:r>
          </a:p>
          <a:p>
            <a:pPr marL="514350" indent="-514350">
              <a:lnSpc>
                <a:spcPct val="110000"/>
              </a:lnSpc>
              <a:buFont typeface="+mj-lt"/>
              <a:buAutoNum type="arabicPeriod"/>
              <a:defRPr/>
            </a:pPr>
            <a:r>
              <a:rPr lang="en-US" dirty="0"/>
              <a:t>Give the employee advice on how to answer a question.</a:t>
            </a:r>
          </a:p>
          <a:p>
            <a:pPr marL="514350" indent="-514350">
              <a:lnSpc>
                <a:spcPct val="110000"/>
              </a:lnSpc>
              <a:buFont typeface="+mj-lt"/>
              <a:buAutoNum type="arabicPeriod"/>
              <a:defRPr/>
            </a:pPr>
            <a:r>
              <a:rPr lang="en-US" dirty="0"/>
              <a:t>Provide additional information to the supervisor at the end of the questioning.</a:t>
            </a:r>
          </a:p>
          <a:p>
            <a:pPr>
              <a:lnSpc>
                <a:spcPct val="110000"/>
              </a:lnSpc>
            </a:pPr>
            <a:endParaRPr lang="en-US" sz="1400" dirty="0"/>
          </a:p>
        </p:txBody>
      </p:sp>
    </p:spTree>
    <p:extLst>
      <p:ext uri="{BB962C8B-B14F-4D97-AF65-F5344CB8AC3E}">
        <p14:creationId xmlns:p14="http://schemas.microsoft.com/office/powerpoint/2010/main" val="582835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9" name="Group 68">
            <a:extLst>
              <a:ext uri="{FF2B5EF4-FFF2-40B4-BE49-F238E27FC236}">
                <a16:creationId xmlns:a16="http://schemas.microsoft.com/office/drawing/2014/main" id="{2BBBD145-2FC5-42C1-97BE-1C636D13973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70" name="Freeform 5">
              <a:extLst>
                <a:ext uri="{FF2B5EF4-FFF2-40B4-BE49-F238E27FC236}">
                  <a16:creationId xmlns:a16="http://schemas.microsoft.com/office/drawing/2014/main" id="{952A4B46-1EE6-42F1-BBC0-02A47B9932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 name="Freeform 6">
              <a:extLst>
                <a:ext uri="{FF2B5EF4-FFF2-40B4-BE49-F238E27FC236}">
                  <a16:creationId xmlns:a16="http://schemas.microsoft.com/office/drawing/2014/main" id="{24058FF8-180E-4BFD-BFFC-E51367000C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 name="Freeform 7">
              <a:extLst>
                <a:ext uri="{FF2B5EF4-FFF2-40B4-BE49-F238E27FC236}">
                  <a16:creationId xmlns:a16="http://schemas.microsoft.com/office/drawing/2014/main" id="{A423535B-8DEB-423C-9F9D-529C3123EB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3" name="Freeform 8">
              <a:extLst>
                <a:ext uri="{FF2B5EF4-FFF2-40B4-BE49-F238E27FC236}">
                  <a16:creationId xmlns:a16="http://schemas.microsoft.com/office/drawing/2014/main" id="{988732CF-5FD1-4FE3-B520-C9F956B3A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 name="Freeform 9">
              <a:extLst>
                <a:ext uri="{FF2B5EF4-FFF2-40B4-BE49-F238E27FC236}">
                  <a16:creationId xmlns:a16="http://schemas.microsoft.com/office/drawing/2014/main" id="{ED91F632-7ADB-48B4-A824-B68FA6CC67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5" name="Freeform 10">
              <a:extLst>
                <a:ext uri="{FF2B5EF4-FFF2-40B4-BE49-F238E27FC236}">
                  <a16:creationId xmlns:a16="http://schemas.microsoft.com/office/drawing/2014/main" id="{57CA5A76-3D12-43F9-BD26-A64EEE6C8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6" name="Freeform 11">
              <a:extLst>
                <a:ext uri="{FF2B5EF4-FFF2-40B4-BE49-F238E27FC236}">
                  <a16:creationId xmlns:a16="http://schemas.microsoft.com/office/drawing/2014/main" id="{16934D21-CB88-41CD-ABEA-2F060AD51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7" name="Freeform 12">
              <a:extLst>
                <a:ext uri="{FF2B5EF4-FFF2-40B4-BE49-F238E27FC236}">
                  <a16:creationId xmlns:a16="http://schemas.microsoft.com/office/drawing/2014/main" id="{2CA1546D-1E7E-4CE9-9531-FE1F102AD9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8" name="Freeform 13">
              <a:extLst>
                <a:ext uri="{FF2B5EF4-FFF2-40B4-BE49-F238E27FC236}">
                  <a16:creationId xmlns:a16="http://schemas.microsoft.com/office/drawing/2014/main" id="{F8B2A6F1-7328-4D5B-8CD1-2D4F01C243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9" name="Freeform 14">
              <a:extLst>
                <a:ext uri="{FF2B5EF4-FFF2-40B4-BE49-F238E27FC236}">
                  <a16:creationId xmlns:a16="http://schemas.microsoft.com/office/drawing/2014/main" id="{24C0204A-E727-41C5-9910-30FF39A3BA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0" name="Freeform 15">
              <a:extLst>
                <a:ext uri="{FF2B5EF4-FFF2-40B4-BE49-F238E27FC236}">
                  <a16:creationId xmlns:a16="http://schemas.microsoft.com/office/drawing/2014/main" id="{1FA04CE5-5DB6-4B00-9A83-0D9D2774CB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 name="Freeform 16">
              <a:extLst>
                <a:ext uri="{FF2B5EF4-FFF2-40B4-BE49-F238E27FC236}">
                  <a16:creationId xmlns:a16="http://schemas.microsoft.com/office/drawing/2014/main" id="{EDECB57F-0466-4D16-ABF0-9046F90AFA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 name="Freeform 17">
              <a:extLst>
                <a:ext uri="{FF2B5EF4-FFF2-40B4-BE49-F238E27FC236}">
                  <a16:creationId xmlns:a16="http://schemas.microsoft.com/office/drawing/2014/main" id="{0726DBEC-7825-41D2-8701-A9E2DDEB9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 name="Freeform 18">
              <a:extLst>
                <a:ext uri="{FF2B5EF4-FFF2-40B4-BE49-F238E27FC236}">
                  <a16:creationId xmlns:a16="http://schemas.microsoft.com/office/drawing/2014/main" id="{E74AC618-F7E3-45A0-B7C6-79CFFB64F6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 name="Freeform 19">
              <a:extLst>
                <a:ext uri="{FF2B5EF4-FFF2-40B4-BE49-F238E27FC236}">
                  <a16:creationId xmlns:a16="http://schemas.microsoft.com/office/drawing/2014/main" id="{A5D641F7-963C-4984-B678-20322C69E2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 name="Freeform 20">
              <a:extLst>
                <a:ext uri="{FF2B5EF4-FFF2-40B4-BE49-F238E27FC236}">
                  <a16:creationId xmlns:a16="http://schemas.microsoft.com/office/drawing/2014/main" id="{EAEEF718-9FD4-413C-A98F-0D814E48FF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6" name="Freeform 21">
              <a:extLst>
                <a:ext uri="{FF2B5EF4-FFF2-40B4-BE49-F238E27FC236}">
                  <a16:creationId xmlns:a16="http://schemas.microsoft.com/office/drawing/2014/main" id="{C1F071D7-9988-42D0-A890-A1BC276B33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7" name="Freeform 22">
              <a:extLst>
                <a:ext uri="{FF2B5EF4-FFF2-40B4-BE49-F238E27FC236}">
                  <a16:creationId xmlns:a16="http://schemas.microsoft.com/office/drawing/2014/main" id="{27BC813F-1EE5-47B1-8AF1-74F59908C9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8" name="Freeform 23">
              <a:extLst>
                <a:ext uri="{FF2B5EF4-FFF2-40B4-BE49-F238E27FC236}">
                  <a16:creationId xmlns:a16="http://schemas.microsoft.com/office/drawing/2014/main" id="{4771DC5B-F613-49AF-88B9-4713787B19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 name="Freeform 24">
              <a:extLst>
                <a:ext uri="{FF2B5EF4-FFF2-40B4-BE49-F238E27FC236}">
                  <a16:creationId xmlns:a16="http://schemas.microsoft.com/office/drawing/2014/main" id="{2970388B-41A2-4AD6-84B7-21A29A3D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 name="Freeform 25">
              <a:extLst>
                <a:ext uri="{FF2B5EF4-FFF2-40B4-BE49-F238E27FC236}">
                  <a16:creationId xmlns:a16="http://schemas.microsoft.com/office/drawing/2014/main" id="{9792A4B4-DC86-4D84-A6A5-40B2D8DD00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92" name="Group 91">
            <a:extLst>
              <a:ext uri="{FF2B5EF4-FFF2-40B4-BE49-F238E27FC236}">
                <a16:creationId xmlns:a16="http://schemas.microsoft.com/office/drawing/2014/main" id="{B239B0D4-65B5-4C6A-946F-02E0613242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93" name="Rectangle 92">
              <a:extLst>
                <a:ext uri="{FF2B5EF4-FFF2-40B4-BE49-F238E27FC236}">
                  <a16:creationId xmlns:a16="http://schemas.microsoft.com/office/drawing/2014/main" id="{CC34B10E-8AF6-4F5B-AE67-602BB0FDF1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94" name="Isosceles Triangle 22">
              <a:extLst>
                <a:ext uri="{FF2B5EF4-FFF2-40B4-BE49-F238E27FC236}">
                  <a16:creationId xmlns:a16="http://schemas.microsoft.com/office/drawing/2014/main" id="{87D8F852-24F1-4713-A933-FECA2E8EA2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95" name="Rectangle 94">
              <a:extLst>
                <a:ext uri="{FF2B5EF4-FFF2-40B4-BE49-F238E27FC236}">
                  <a16:creationId xmlns:a16="http://schemas.microsoft.com/office/drawing/2014/main" id="{F1FB2BCD-BC78-4CA9-B753-0AC9AEE153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sp>
        <p:nvSpPr>
          <p:cNvPr id="97" name="Rectangle 96">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00"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1"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5"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6"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7"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8"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9"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0"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1"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2"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3"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4"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5"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6"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7"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8"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9"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0"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122" name="Rectangle 121">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Isosceles Triangle 123">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4" name="Rectangle 3">
            <a:extLst>
              <a:ext uri="{FF2B5EF4-FFF2-40B4-BE49-F238E27FC236}">
                <a16:creationId xmlns:a16="http://schemas.microsoft.com/office/drawing/2014/main" id="{FD691CAB-AA36-FE4E-AA58-67B303C37F90}"/>
              </a:ext>
            </a:extLst>
          </p:cNvPr>
          <p:cNvSpPr/>
          <p:nvPr/>
        </p:nvSpPr>
        <p:spPr>
          <a:xfrm>
            <a:off x="2668768" y="310567"/>
            <a:ext cx="8402457" cy="3802762"/>
          </a:xfrm>
          <a:prstGeom prst="rect">
            <a:avLst/>
          </a:prstGeom>
        </p:spPr>
        <p:txBody>
          <a:bodyPr vert="horz" lIns="91440" tIns="45720" rIns="91440" bIns="45720" rtlCol="0" anchor="t">
            <a:noAutofit/>
          </a:bodyPr>
          <a:lstStyle/>
          <a:p>
            <a:pPr marL="285750" indent="-228600" defTabSz="914400">
              <a:lnSpc>
                <a:spcPct val="120000"/>
              </a:lnSpc>
              <a:spcAft>
                <a:spcPts val="600"/>
              </a:spcAft>
              <a:buClr>
                <a:schemeClr val="accent1"/>
              </a:buClr>
              <a:buSzPct val="110000"/>
              <a:buFont typeface="Wingdings" panose="05000000000000000000" pitchFamily="2" charset="2"/>
              <a:buChar char="§"/>
              <a:defRPr/>
            </a:pPr>
            <a:r>
              <a:rPr lang="en-US" sz="2400" dirty="0"/>
              <a:t>You do </a:t>
            </a:r>
            <a:r>
              <a:rPr lang="en-US" sz="2400" b="1" dirty="0"/>
              <a:t>not</a:t>
            </a:r>
            <a:r>
              <a:rPr lang="en-US" sz="2400" dirty="0"/>
              <a:t> have the right to tell the employee not to answer nor, obviously, to give false answers. An employee can be disciplined for refusing to answer questions.</a:t>
            </a:r>
          </a:p>
          <a:p>
            <a:pPr indent="-228600" defTabSz="914400">
              <a:lnSpc>
                <a:spcPct val="120000"/>
              </a:lnSpc>
              <a:spcAft>
                <a:spcPts val="600"/>
              </a:spcAft>
              <a:buClr>
                <a:schemeClr val="accent1"/>
              </a:buClr>
              <a:buSzPct val="110000"/>
              <a:buFont typeface="Wingdings" panose="05000000000000000000" pitchFamily="2" charset="2"/>
              <a:buChar char="§"/>
              <a:defRPr/>
            </a:pPr>
            <a:endParaRPr lang="en-US" sz="2400" dirty="0"/>
          </a:p>
          <a:p>
            <a:pPr marL="57150" defTabSz="914400">
              <a:lnSpc>
                <a:spcPct val="120000"/>
              </a:lnSpc>
              <a:spcAft>
                <a:spcPts val="600"/>
              </a:spcAft>
              <a:buClr>
                <a:schemeClr val="accent1"/>
              </a:buClr>
              <a:buSzPct val="110000"/>
              <a:defRPr/>
            </a:pPr>
            <a:r>
              <a:rPr lang="en-US" sz="2400" dirty="0"/>
              <a:t>A standard statement to suggest to members is:</a:t>
            </a:r>
          </a:p>
          <a:p>
            <a:pPr indent="-228600" defTabSz="914400">
              <a:lnSpc>
                <a:spcPct val="120000"/>
              </a:lnSpc>
              <a:spcAft>
                <a:spcPts val="600"/>
              </a:spcAft>
              <a:buClr>
                <a:schemeClr val="accent1"/>
              </a:buClr>
              <a:buSzPct val="110000"/>
              <a:buFont typeface="Wingdings" panose="05000000000000000000" pitchFamily="2" charset="2"/>
              <a:buChar char="§"/>
              <a:defRPr/>
            </a:pPr>
            <a:endParaRPr lang="en-US" sz="2400" dirty="0"/>
          </a:p>
          <a:p>
            <a:pPr defTabSz="914400">
              <a:lnSpc>
                <a:spcPct val="120000"/>
              </a:lnSpc>
              <a:spcAft>
                <a:spcPts val="600"/>
              </a:spcAft>
              <a:buClr>
                <a:schemeClr val="accent1"/>
              </a:buClr>
              <a:buSzPct val="110000"/>
              <a:defRPr/>
            </a:pPr>
            <a:r>
              <a:rPr lang="en-US" sz="2400" dirty="0"/>
              <a:t>"</a:t>
            </a:r>
            <a:r>
              <a:rPr lang="en-US" sz="2400" i="1" dirty="0"/>
              <a:t>If this discussion could in any way lead to my being disciplined or discharged, I request that my Union representative be present at the meeting. Without representation, I choose not to answer any questions."</a:t>
            </a:r>
          </a:p>
        </p:txBody>
      </p:sp>
    </p:spTree>
    <p:extLst>
      <p:ext uri="{BB962C8B-B14F-4D97-AF65-F5344CB8AC3E}">
        <p14:creationId xmlns:p14="http://schemas.microsoft.com/office/powerpoint/2010/main" val="2250576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3"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65" name="Rectangle 64">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65160B-C9E7-0842-91B0-73DFF2E072A4}"/>
              </a:ext>
            </a:extLst>
          </p:cNvPr>
          <p:cNvSpPr>
            <a:spLocks noGrp="1"/>
          </p:cNvSpPr>
          <p:nvPr>
            <p:ph type="title"/>
          </p:nvPr>
        </p:nvSpPr>
        <p:spPr>
          <a:xfrm>
            <a:off x="2880485" y="841375"/>
            <a:ext cx="8959007" cy="1230570"/>
          </a:xfrm>
        </p:spPr>
        <p:txBody>
          <a:bodyPr anchor="t">
            <a:noAutofit/>
          </a:bodyPr>
          <a:lstStyle/>
          <a:p>
            <a:pPr algn="l"/>
            <a:r>
              <a:rPr lang="en-US" sz="3600" dirty="0">
                <a:solidFill>
                  <a:schemeClr val="accent1"/>
                </a:solidFill>
              </a:rPr>
              <a:t>An employee has NO right to the presence of a Union representative if:</a:t>
            </a:r>
            <a:br>
              <a:rPr lang="en-US" sz="3600" dirty="0">
                <a:solidFill>
                  <a:schemeClr val="accent1"/>
                </a:solidFill>
              </a:rPr>
            </a:br>
            <a:endParaRPr lang="en-US" sz="3600" dirty="0">
              <a:solidFill>
                <a:schemeClr val="accent1"/>
              </a:solidFill>
            </a:endParaRPr>
          </a:p>
        </p:txBody>
      </p:sp>
      <p:sp>
        <p:nvSpPr>
          <p:cNvPr id="67" name="Isosceles Triangle 66">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CEC200FE-2D25-1A45-9B35-3B2497BB4015}"/>
              </a:ext>
            </a:extLst>
          </p:cNvPr>
          <p:cNvSpPr>
            <a:spLocks noGrp="1"/>
          </p:cNvSpPr>
          <p:nvPr>
            <p:ph idx="1"/>
          </p:nvPr>
        </p:nvSpPr>
        <p:spPr>
          <a:xfrm>
            <a:off x="2880487" y="2249046"/>
            <a:ext cx="8713025" cy="3802762"/>
          </a:xfrm>
        </p:spPr>
        <p:txBody>
          <a:bodyPr anchor="t">
            <a:normAutofit fontScale="85000" lnSpcReduction="20000"/>
          </a:bodyPr>
          <a:lstStyle/>
          <a:p>
            <a:pPr>
              <a:lnSpc>
                <a:spcPct val="110000"/>
              </a:lnSpc>
            </a:pPr>
            <a:r>
              <a:rPr lang="en-US" altLang="en-US" dirty="0"/>
              <a:t>The meeting is merely for the purpose of conveying work instructions, training, or communicating needed corrections in the employee's work techniques.</a:t>
            </a:r>
          </a:p>
          <a:p>
            <a:pPr>
              <a:lnSpc>
                <a:spcPct val="110000"/>
              </a:lnSpc>
            </a:pPr>
            <a:endParaRPr lang="en-US" altLang="en-US" dirty="0"/>
          </a:p>
          <a:p>
            <a:pPr>
              <a:lnSpc>
                <a:spcPct val="110000"/>
              </a:lnSpc>
            </a:pPr>
            <a:r>
              <a:rPr lang="en-US" altLang="en-US" dirty="0"/>
              <a:t>The employee is assured by the employer prior to the interview that no discipline or employment consequences can result from the interview.</a:t>
            </a:r>
          </a:p>
          <a:p>
            <a:pPr>
              <a:lnSpc>
                <a:spcPct val="110000"/>
              </a:lnSpc>
            </a:pPr>
            <a:endParaRPr lang="en-US" altLang="en-US" dirty="0"/>
          </a:p>
          <a:p>
            <a:pPr>
              <a:lnSpc>
                <a:spcPct val="110000"/>
              </a:lnSpc>
            </a:pPr>
            <a:r>
              <a:rPr lang="en-US" altLang="en-US" dirty="0"/>
              <a:t>The employer has reached a final decision to impose certain discipline on the employee prior to the interview, and the purpose of the interview is to inform the employee of the discipline or to impose it.</a:t>
            </a:r>
          </a:p>
          <a:p>
            <a:pPr>
              <a:lnSpc>
                <a:spcPct val="110000"/>
              </a:lnSpc>
            </a:pPr>
            <a:endParaRPr lang="en-US" altLang="en-US" dirty="0"/>
          </a:p>
          <a:p>
            <a:pPr>
              <a:lnSpc>
                <a:spcPct val="110000"/>
              </a:lnSpc>
            </a:pPr>
            <a:r>
              <a:rPr lang="en-US" altLang="en-US" dirty="0"/>
              <a:t>Any conversation or discussion about the previously determined discipline which is initiated by the employee and without employer encouragement or instigation after the employee is informed of the action</a:t>
            </a:r>
            <a:endParaRPr lang="en-US" dirty="0"/>
          </a:p>
        </p:txBody>
      </p:sp>
    </p:spTree>
    <p:extLst>
      <p:ext uri="{BB962C8B-B14F-4D97-AF65-F5344CB8AC3E}">
        <p14:creationId xmlns:p14="http://schemas.microsoft.com/office/powerpoint/2010/main" val="2322732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3"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65" name="Rectangle 64">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821E3C-A688-0145-8A96-7A4C6E58F3D1}"/>
              </a:ext>
            </a:extLst>
          </p:cNvPr>
          <p:cNvSpPr>
            <a:spLocks noGrp="1"/>
          </p:cNvSpPr>
          <p:nvPr>
            <p:ph type="title"/>
          </p:nvPr>
        </p:nvSpPr>
        <p:spPr>
          <a:xfrm>
            <a:off x="2880485" y="841375"/>
            <a:ext cx="6230857" cy="1230570"/>
          </a:xfrm>
        </p:spPr>
        <p:txBody>
          <a:bodyPr anchor="t">
            <a:normAutofit/>
          </a:bodyPr>
          <a:lstStyle/>
          <a:p>
            <a:pPr algn="l"/>
            <a:r>
              <a:rPr lang="en-US" sz="4400" dirty="0">
                <a:solidFill>
                  <a:schemeClr val="accent1"/>
                </a:solidFill>
              </a:rPr>
              <a:t>Duty of Fair Representation</a:t>
            </a:r>
          </a:p>
        </p:txBody>
      </p:sp>
      <p:sp>
        <p:nvSpPr>
          <p:cNvPr id="67" name="Isosceles Triangle 66">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FA776AE4-499D-D94C-AE3C-C86F269FBF93}"/>
              </a:ext>
            </a:extLst>
          </p:cNvPr>
          <p:cNvSpPr>
            <a:spLocks noGrp="1"/>
          </p:cNvSpPr>
          <p:nvPr>
            <p:ph idx="1"/>
          </p:nvPr>
        </p:nvSpPr>
        <p:spPr>
          <a:xfrm>
            <a:off x="2880487" y="1911937"/>
            <a:ext cx="8663814" cy="4016582"/>
          </a:xfrm>
        </p:spPr>
        <p:txBody>
          <a:bodyPr anchor="t">
            <a:normAutofit fontScale="92500" lnSpcReduction="20000"/>
          </a:bodyPr>
          <a:lstStyle/>
          <a:p>
            <a:r>
              <a:rPr lang="en-US" sz="2400" dirty="0"/>
              <a:t>The union must fairly represent all employees in the unit, both members and non-members.</a:t>
            </a:r>
          </a:p>
          <a:p>
            <a:endParaRPr lang="en-US" sz="2400" dirty="0"/>
          </a:p>
          <a:p>
            <a:r>
              <a:rPr lang="en-US" sz="2400" dirty="0"/>
              <a:t>Treat all members of the bargaining unit the same. It is unlawful to refuse to process a grievance or provide representation to a person who is not a member of the union.</a:t>
            </a:r>
          </a:p>
          <a:p>
            <a:endParaRPr lang="en-US" sz="2400" dirty="0"/>
          </a:p>
          <a:p>
            <a:r>
              <a:rPr lang="en-US" sz="2400" dirty="0"/>
              <a:t>Non-discrimination. The union cannot discriminate against its members because of their race, gender, age, or ethnic background.</a:t>
            </a:r>
          </a:p>
          <a:p>
            <a:pPr marL="0" indent="0">
              <a:buNone/>
            </a:pPr>
            <a:endParaRPr lang="en-US" sz="2400" dirty="0"/>
          </a:p>
          <a:p>
            <a:endParaRPr lang="en-US" sz="1600" dirty="0"/>
          </a:p>
          <a:p>
            <a:endParaRPr lang="en-US" sz="1600" dirty="0"/>
          </a:p>
        </p:txBody>
      </p:sp>
    </p:spTree>
    <p:extLst>
      <p:ext uri="{BB962C8B-B14F-4D97-AF65-F5344CB8AC3E}">
        <p14:creationId xmlns:p14="http://schemas.microsoft.com/office/powerpoint/2010/main" val="607536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3"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65" name="Rectangle 64">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68204C-FE8C-0D48-85F0-AB41D368AC39}"/>
              </a:ext>
            </a:extLst>
          </p:cNvPr>
          <p:cNvSpPr>
            <a:spLocks noGrp="1"/>
          </p:cNvSpPr>
          <p:nvPr>
            <p:ph type="title"/>
          </p:nvPr>
        </p:nvSpPr>
        <p:spPr>
          <a:xfrm>
            <a:off x="2276474" y="841375"/>
            <a:ext cx="9555067" cy="1230570"/>
          </a:xfrm>
        </p:spPr>
        <p:txBody>
          <a:bodyPr anchor="t">
            <a:noAutofit/>
          </a:bodyPr>
          <a:lstStyle/>
          <a:p>
            <a:pPr algn="l"/>
            <a:r>
              <a:rPr lang="en-US" sz="4400" dirty="0">
                <a:solidFill>
                  <a:schemeClr val="accent1"/>
                </a:solidFill>
              </a:rPr>
              <a:t>Types of grievances stewards will encounter</a:t>
            </a:r>
          </a:p>
        </p:txBody>
      </p:sp>
      <p:sp>
        <p:nvSpPr>
          <p:cNvPr id="67" name="Isosceles Triangle 66">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CB024182-47FC-2640-82E6-7182DBD4AD9F}"/>
              </a:ext>
            </a:extLst>
          </p:cNvPr>
          <p:cNvSpPr>
            <a:spLocks noGrp="1"/>
          </p:cNvSpPr>
          <p:nvPr>
            <p:ph idx="1"/>
          </p:nvPr>
        </p:nvSpPr>
        <p:spPr>
          <a:xfrm>
            <a:off x="2880487" y="2249046"/>
            <a:ext cx="6123783" cy="3802762"/>
          </a:xfrm>
        </p:spPr>
        <p:txBody>
          <a:bodyPr anchor="t">
            <a:normAutofit/>
          </a:bodyPr>
          <a:lstStyle/>
          <a:p>
            <a:r>
              <a:rPr lang="en-US" sz="2400" dirty="0"/>
              <a:t>Discipline</a:t>
            </a:r>
          </a:p>
          <a:p>
            <a:endParaRPr lang="en-US" sz="2400" dirty="0"/>
          </a:p>
          <a:p>
            <a:r>
              <a:rPr lang="en-US" sz="2400" dirty="0"/>
              <a:t>Policy or Rule</a:t>
            </a:r>
          </a:p>
          <a:p>
            <a:endParaRPr lang="en-US" sz="2400" dirty="0"/>
          </a:p>
          <a:p>
            <a:r>
              <a:rPr lang="en-US" sz="2400" dirty="0"/>
              <a:t>Past practice</a:t>
            </a:r>
          </a:p>
        </p:txBody>
      </p:sp>
    </p:spTree>
    <p:extLst>
      <p:ext uri="{BB962C8B-B14F-4D97-AF65-F5344CB8AC3E}">
        <p14:creationId xmlns:p14="http://schemas.microsoft.com/office/powerpoint/2010/main" val="1626729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3"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65" name="Rectangle 64">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D4CB56-27F1-A245-A796-61A7D599364C}"/>
              </a:ext>
            </a:extLst>
          </p:cNvPr>
          <p:cNvSpPr>
            <a:spLocks noGrp="1"/>
          </p:cNvSpPr>
          <p:nvPr>
            <p:ph type="title"/>
          </p:nvPr>
        </p:nvSpPr>
        <p:spPr>
          <a:xfrm>
            <a:off x="2880485" y="841375"/>
            <a:ext cx="6230857" cy="1230570"/>
          </a:xfrm>
        </p:spPr>
        <p:txBody>
          <a:bodyPr anchor="t">
            <a:normAutofit/>
          </a:bodyPr>
          <a:lstStyle/>
          <a:p>
            <a:pPr algn="l"/>
            <a:r>
              <a:rPr lang="en-US" sz="4400" dirty="0">
                <a:solidFill>
                  <a:schemeClr val="accent1"/>
                </a:solidFill>
              </a:rPr>
              <a:t>Discipline</a:t>
            </a:r>
          </a:p>
        </p:txBody>
      </p:sp>
      <p:sp>
        <p:nvSpPr>
          <p:cNvPr id="67" name="Isosceles Triangle 66">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0A2E11DF-A63A-CE48-8AD8-B4C6E880556E}"/>
              </a:ext>
            </a:extLst>
          </p:cNvPr>
          <p:cNvSpPr>
            <a:spLocks noGrp="1"/>
          </p:cNvSpPr>
          <p:nvPr>
            <p:ph idx="1"/>
          </p:nvPr>
        </p:nvSpPr>
        <p:spPr>
          <a:xfrm>
            <a:off x="2880487" y="2249046"/>
            <a:ext cx="8620951" cy="3802762"/>
          </a:xfrm>
        </p:spPr>
        <p:txBody>
          <a:bodyPr anchor="t">
            <a:noAutofit/>
          </a:bodyPr>
          <a:lstStyle/>
          <a:p>
            <a:r>
              <a:rPr lang="en-US" sz="2000" dirty="0"/>
              <a:t>Verbal, written warnings, suspensions, terminations.</a:t>
            </a:r>
          </a:p>
          <a:p>
            <a:r>
              <a:rPr lang="en-US" sz="2000" dirty="0"/>
              <a:t>Burden of proof lies with </a:t>
            </a:r>
            <a:r>
              <a:rPr lang="en-US" sz="2000" b="1" i="1" u="sng" dirty="0"/>
              <a:t>management.</a:t>
            </a:r>
          </a:p>
          <a:p>
            <a:r>
              <a:rPr lang="en-US" sz="2000" dirty="0"/>
              <a:t>Under most contracts employees can only be disciplined for ”Just Cause”</a:t>
            </a:r>
          </a:p>
          <a:p>
            <a:r>
              <a:rPr lang="en-US" sz="2000" dirty="0"/>
              <a:t>Was progressive discipline applied? Verbal, written, final written, suspension, termination.</a:t>
            </a:r>
          </a:p>
          <a:p>
            <a:r>
              <a:rPr lang="en-US" sz="2000" dirty="0"/>
              <a:t>Certain infractions or “cardinal sins” can bypass progressive discipline.</a:t>
            </a:r>
          </a:p>
        </p:txBody>
      </p:sp>
    </p:spTree>
    <p:extLst>
      <p:ext uri="{BB962C8B-B14F-4D97-AF65-F5344CB8AC3E}">
        <p14:creationId xmlns:p14="http://schemas.microsoft.com/office/powerpoint/2010/main" val="1145415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3"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65" name="Rectangle 64">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62407F-21B3-354D-AF05-7DA298DCD44B}"/>
              </a:ext>
            </a:extLst>
          </p:cNvPr>
          <p:cNvSpPr>
            <a:spLocks noGrp="1"/>
          </p:cNvSpPr>
          <p:nvPr>
            <p:ph type="title"/>
          </p:nvPr>
        </p:nvSpPr>
        <p:spPr>
          <a:xfrm>
            <a:off x="2880485" y="841375"/>
            <a:ext cx="6230857" cy="1230570"/>
          </a:xfrm>
        </p:spPr>
        <p:txBody>
          <a:bodyPr anchor="t">
            <a:normAutofit/>
          </a:bodyPr>
          <a:lstStyle/>
          <a:p>
            <a:pPr algn="l"/>
            <a:r>
              <a:rPr lang="en-US" sz="4400" dirty="0">
                <a:solidFill>
                  <a:schemeClr val="accent1"/>
                </a:solidFill>
              </a:rPr>
              <a:t>Just Cause</a:t>
            </a:r>
          </a:p>
        </p:txBody>
      </p:sp>
      <p:sp>
        <p:nvSpPr>
          <p:cNvPr id="67" name="Isosceles Triangle 66">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F80C85C8-BB86-FF43-AC83-D2DA4F9930F6}"/>
              </a:ext>
            </a:extLst>
          </p:cNvPr>
          <p:cNvSpPr>
            <a:spLocks noGrp="1"/>
          </p:cNvSpPr>
          <p:nvPr>
            <p:ph idx="1"/>
          </p:nvPr>
        </p:nvSpPr>
        <p:spPr>
          <a:xfrm>
            <a:off x="2873086" y="2049557"/>
            <a:ext cx="8713025" cy="3802762"/>
          </a:xfrm>
        </p:spPr>
        <p:txBody>
          <a:bodyPr anchor="t">
            <a:normAutofit lnSpcReduction="10000"/>
          </a:bodyPr>
          <a:lstStyle/>
          <a:p>
            <a:pPr marL="0" indent="0">
              <a:buNone/>
            </a:pPr>
            <a:r>
              <a:rPr lang="en-US" b="1" dirty="0"/>
              <a:t>Only if you can answer most of these questions affirmatively, has the employer met its obligation to act for cause:</a:t>
            </a:r>
          </a:p>
          <a:p>
            <a:pPr marL="342900" indent="-342900">
              <a:buFont typeface="+mj-lt"/>
              <a:buAutoNum type="arabicPeriod"/>
            </a:pPr>
            <a:r>
              <a:rPr lang="en-US" dirty="0"/>
              <a:t>Was a rule or order established?</a:t>
            </a:r>
          </a:p>
          <a:p>
            <a:pPr marL="342900" indent="-342900">
              <a:buFont typeface="+mj-lt"/>
              <a:buAutoNum type="arabicPeriod"/>
            </a:pPr>
            <a:r>
              <a:rPr lang="en-US" dirty="0"/>
              <a:t>Was the rule or order reasonable?</a:t>
            </a:r>
          </a:p>
          <a:p>
            <a:pPr marL="342900" indent="-342900">
              <a:buFont typeface="+mj-lt"/>
              <a:buAutoNum type="arabicPeriod"/>
            </a:pPr>
            <a:r>
              <a:rPr lang="en-US" dirty="0"/>
              <a:t>Was there adequate notice to the employee about the rule or order?</a:t>
            </a:r>
          </a:p>
          <a:p>
            <a:pPr marL="342900" indent="-342900">
              <a:buFont typeface="+mj-lt"/>
              <a:buAutoNum type="arabicPeriod"/>
            </a:pPr>
            <a:r>
              <a:rPr lang="en-US" dirty="0"/>
              <a:t>Was there an investigation? Was it proper?</a:t>
            </a:r>
          </a:p>
          <a:p>
            <a:pPr marL="342900" indent="-342900">
              <a:buFont typeface="+mj-lt"/>
              <a:buAutoNum type="arabicPeriod"/>
            </a:pPr>
            <a:r>
              <a:rPr lang="en-US" dirty="0"/>
              <a:t>Was there equal treatment?</a:t>
            </a:r>
          </a:p>
          <a:p>
            <a:pPr marL="342900" indent="-342900">
              <a:buFont typeface="+mj-lt"/>
              <a:buAutoNum type="arabicPeriod"/>
            </a:pPr>
            <a:r>
              <a:rPr lang="en-US" dirty="0"/>
              <a:t>Did the investigation produce sufficient evidence or proof?</a:t>
            </a:r>
          </a:p>
          <a:p>
            <a:pPr marL="342900" indent="-342900">
              <a:buFont typeface="+mj-lt"/>
              <a:buAutoNum type="arabicPeriod"/>
            </a:pPr>
            <a:r>
              <a:rPr lang="en-US" dirty="0"/>
              <a:t>Did the penalty fit the offense or was it too harsh?</a:t>
            </a:r>
          </a:p>
          <a:p>
            <a:endParaRPr lang="en-US" sz="1500" dirty="0"/>
          </a:p>
        </p:txBody>
      </p:sp>
    </p:spTree>
    <p:extLst>
      <p:ext uri="{BB962C8B-B14F-4D97-AF65-F5344CB8AC3E}">
        <p14:creationId xmlns:p14="http://schemas.microsoft.com/office/powerpoint/2010/main" val="2047142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3"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65" name="Rectangle 64">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67055A-084A-7E42-9829-A280C03163E4}"/>
              </a:ext>
            </a:extLst>
          </p:cNvPr>
          <p:cNvSpPr>
            <a:spLocks noGrp="1"/>
          </p:cNvSpPr>
          <p:nvPr>
            <p:ph type="title"/>
          </p:nvPr>
        </p:nvSpPr>
        <p:spPr>
          <a:xfrm>
            <a:off x="2880485" y="841375"/>
            <a:ext cx="8713027" cy="1230570"/>
          </a:xfrm>
        </p:spPr>
        <p:txBody>
          <a:bodyPr anchor="t">
            <a:noAutofit/>
          </a:bodyPr>
          <a:lstStyle/>
          <a:p>
            <a:pPr algn="l"/>
            <a:r>
              <a:rPr lang="en-US" sz="4400" b="1" dirty="0">
                <a:solidFill>
                  <a:schemeClr val="accent1"/>
                </a:solidFill>
              </a:rPr>
              <a:t>How do you investigate? </a:t>
            </a:r>
            <a:endParaRPr lang="en-US" sz="4400" dirty="0">
              <a:solidFill>
                <a:schemeClr val="accent1"/>
              </a:solidFill>
            </a:endParaRPr>
          </a:p>
        </p:txBody>
      </p:sp>
      <p:sp>
        <p:nvSpPr>
          <p:cNvPr id="67" name="Isosceles Triangle 66">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B872942E-DF32-024D-A5DD-FFE383A1B98C}"/>
              </a:ext>
            </a:extLst>
          </p:cNvPr>
          <p:cNvSpPr>
            <a:spLocks noGrp="1"/>
          </p:cNvSpPr>
          <p:nvPr>
            <p:ph idx="1"/>
          </p:nvPr>
        </p:nvSpPr>
        <p:spPr>
          <a:xfrm>
            <a:off x="2880487" y="2249046"/>
            <a:ext cx="6123783" cy="3802762"/>
          </a:xfrm>
        </p:spPr>
        <p:txBody>
          <a:bodyPr anchor="t">
            <a:normAutofit fontScale="92500" lnSpcReduction="20000"/>
          </a:bodyPr>
          <a:lstStyle/>
          <a:p>
            <a:r>
              <a:rPr lang="en-US" altLang="en-US" sz="2400" dirty="0"/>
              <a:t>Interview members, witnesses, management</a:t>
            </a:r>
          </a:p>
          <a:p>
            <a:pPr>
              <a:buFont typeface="Wingdings" pitchFamily="2" charset="2"/>
              <a:buChar char="Ø"/>
            </a:pPr>
            <a:endParaRPr lang="en-US" altLang="en-US" sz="2400" dirty="0"/>
          </a:p>
          <a:p>
            <a:r>
              <a:rPr lang="en-US" altLang="en-US" sz="2400" dirty="0"/>
              <a:t>Get members together to compare notes</a:t>
            </a:r>
          </a:p>
          <a:p>
            <a:pPr>
              <a:buFont typeface="Wingdings" pitchFamily="2" charset="2"/>
              <a:buChar char="Ø"/>
            </a:pPr>
            <a:endParaRPr lang="en-US" altLang="en-US" sz="2400" dirty="0"/>
          </a:p>
          <a:p>
            <a:pPr>
              <a:buFont typeface="Wingdings" pitchFamily="2" charset="2"/>
              <a:buChar char="Ø"/>
            </a:pPr>
            <a:endParaRPr lang="en-US" altLang="en-US" sz="2400" dirty="0"/>
          </a:p>
          <a:p>
            <a:r>
              <a:rPr lang="en-US" altLang="en-US" sz="2400" dirty="0"/>
              <a:t>Check the contract, policies, past practice</a:t>
            </a:r>
          </a:p>
          <a:p>
            <a:pPr>
              <a:buFont typeface="Wingdings" pitchFamily="2" charset="2"/>
              <a:buChar char="Ø"/>
            </a:pPr>
            <a:endParaRPr lang="en-US" altLang="en-US" sz="2400" dirty="0"/>
          </a:p>
          <a:p>
            <a:r>
              <a:rPr lang="en-US" altLang="en-US" sz="2400" dirty="0"/>
              <a:t>Get documents: memos, schedules, etc.</a:t>
            </a:r>
          </a:p>
          <a:p>
            <a:endParaRPr lang="en-US" sz="1600" dirty="0"/>
          </a:p>
        </p:txBody>
      </p:sp>
    </p:spTree>
    <p:extLst>
      <p:ext uri="{BB962C8B-B14F-4D97-AF65-F5344CB8AC3E}">
        <p14:creationId xmlns:p14="http://schemas.microsoft.com/office/powerpoint/2010/main" val="2506120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91CE4-3538-D46A-7E1B-801647EAC14F}"/>
              </a:ext>
            </a:extLst>
          </p:cNvPr>
          <p:cNvSpPr>
            <a:spLocks noGrp="1"/>
          </p:cNvSpPr>
          <p:nvPr>
            <p:ph type="title"/>
          </p:nvPr>
        </p:nvSpPr>
        <p:spPr/>
        <p:txBody>
          <a:bodyPr/>
          <a:lstStyle/>
          <a:p>
            <a:r>
              <a:rPr lang="en-US" dirty="0"/>
              <a:t>Union Shop Reporting</a:t>
            </a:r>
          </a:p>
        </p:txBody>
      </p:sp>
      <p:graphicFrame>
        <p:nvGraphicFramePr>
          <p:cNvPr id="4" name="Content Placeholder 3">
            <a:extLst>
              <a:ext uri="{FF2B5EF4-FFF2-40B4-BE49-F238E27FC236}">
                <a16:creationId xmlns:a16="http://schemas.microsoft.com/office/drawing/2014/main" id="{3A5EFBA6-B26B-53EB-B6FB-E1ED897973EC}"/>
              </a:ext>
            </a:extLst>
          </p:cNvPr>
          <p:cNvGraphicFramePr>
            <a:graphicFrameLocks noGrp="1"/>
          </p:cNvGraphicFramePr>
          <p:nvPr>
            <p:ph idx="1"/>
            <p:extLst>
              <p:ext uri="{D42A27DB-BD31-4B8C-83A1-F6EECF244321}">
                <p14:modId xmlns:p14="http://schemas.microsoft.com/office/powerpoint/2010/main" val="2668317162"/>
              </p:ext>
            </p:extLst>
          </p:nvPr>
        </p:nvGraphicFramePr>
        <p:xfrm>
          <a:off x="5118100" y="803275"/>
          <a:ext cx="6281738" cy="5248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01902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9" name="Group 68">
            <a:extLst>
              <a:ext uri="{FF2B5EF4-FFF2-40B4-BE49-F238E27FC236}">
                <a16:creationId xmlns:a16="http://schemas.microsoft.com/office/drawing/2014/main" id="{2BBBD145-2FC5-42C1-97BE-1C636D13973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70" name="Freeform 5">
              <a:extLst>
                <a:ext uri="{FF2B5EF4-FFF2-40B4-BE49-F238E27FC236}">
                  <a16:creationId xmlns:a16="http://schemas.microsoft.com/office/drawing/2014/main" id="{952A4B46-1EE6-42F1-BBC0-02A47B9932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 name="Freeform 6">
              <a:extLst>
                <a:ext uri="{FF2B5EF4-FFF2-40B4-BE49-F238E27FC236}">
                  <a16:creationId xmlns:a16="http://schemas.microsoft.com/office/drawing/2014/main" id="{24058FF8-180E-4BFD-BFFC-E51367000C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 name="Freeform 7">
              <a:extLst>
                <a:ext uri="{FF2B5EF4-FFF2-40B4-BE49-F238E27FC236}">
                  <a16:creationId xmlns:a16="http://schemas.microsoft.com/office/drawing/2014/main" id="{A423535B-8DEB-423C-9F9D-529C3123EB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3" name="Freeform 8">
              <a:extLst>
                <a:ext uri="{FF2B5EF4-FFF2-40B4-BE49-F238E27FC236}">
                  <a16:creationId xmlns:a16="http://schemas.microsoft.com/office/drawing/2014/main" id="{988732CF-5FD1-4FE3-B520-C9F956B3A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 name="Freeform 9">
              <a:extLst>
                <a:ext uri="{FF2B5EF4-FFF2-40B4-BE49-F238E27FC236}">
                  <a16:creationId xmlns:a16="http://schemas.microsoft.com/office/drawing/2014/main" id="{ED91F632-7ADB-48B4-A824-B68FA6CC67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5" name="Freeform 10">
              <a:extLst>
                <a:ext uri="{FF2B5EF4-FFF2-40B4-BE49-F238E27FC236}">
                  <a16:creationId xmlns:a16="http://schemas.microsoft.com/office/drawing/2014/main" id="{57CA5A76-3D12-43F9-BD26-A64EEE6C8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6" name="Freeform 11">
              <a:extLst>
                <a:ext uri="{FF2B5EF4-FFF2-40B4-BE49-F238E27FC236}">
                  <a16:creationId xmlns:a16="http://schemas.microsoft.com/office/drawing/2014/main" id="{16934D21-CB88-41CD-ABEA-2F060AD51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7" name="Freeform 12">
              <a:extLst>
                <a:ext uri="{FF2B5EF4-FFF2-40B4-BE49-F238E27FC236}">
                  <a16:creationId xmlns:a16="http://schemas.microsoft.com/office/drawing/2014/main" id="{2CA1546D-1E7E-4CE9-9531-FE1F102AD9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8" name="Freeform 13">
              <a:extLst>
                <a:ext uri="{FF2B5EF4-FFF2-40B4-BE49-F238E27FC236}">
                  <a16:creationId xmlns:a16="http://schemas.microsoft.com/office/drawing/2014/main" id="{F8B2A6F1-7328-4D5B-8CD1-2D4F01C243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9" name="Freeform 14">
              <a:extLst>
                <a:ext uri="{FF2B5EF4-FFF2-40B4-BE49-F238E27FC236}">
                  <a16:creationId xmlns:a16="http://schemas.microsoft.com/office/drawing/2014/main" id="{24C0204A-E727-41C5-9910-30FF39A3BA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0" name="Freeform 15">
              <a:extLst>
                <a:ext uri="{FF2B5EF4-FFF2-40B4-BE49-F238E27FC236}">
                  <a16:creationId xmlns:a16="http://schemas.microsoft.com/office/drawing/2014/main" id="{1FA04CE5-5DB6-4B00-9A83-0D9D2774CB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 name="Freeform 16">
              <a:extLst>
                <a:ext uri="{FF2B5EF4-FFF2-40B4-BE49-F238E27FC236}">
                  <a16:creationId xmlns:a16="http://schemas.microsoft.com/office/drawing/2014/main" id="{EDECB57F-0466-4D16-ABF0-9046F90AFA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 name="Freeform 17">
              <a:extLst>
                <a:ext uri="{FF2B5EF4-FFF2-40B4-BE49-F238E27FC236}">
                  <a16:creationId xmlns:a16="http://schemas.microsoft.com/office/drawing/2014/main" id="{0726DBEC-7825-41D2-8701-A9E2DDEB9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 name="Freeform 18">
              <a:extLst>
                <a:ext uri="{FF2B5EF4-FFF2-40B4-BE49-F238E27FC236}">
                  <a16:creationId xmlns:a16="http://schemas.microsoft.com/office/drawing/2014/main" id="{E74AC618-F7E3-45A0-B7C6-79CFFB64F6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 name="Freeform 19">
              <a:extLst>
                <a:ext uri="{FF2B5EF4-FFF2-40B4-BE49-F238E27FC236}">
                  <a16:creationId xmlns:a16="http://schemas.microsoft.com/office/drawing/2014/main" id="{A5D641F7-963C-4984-B678-20322C69E2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 name="Freeform 20">
              <a:extLst>
                <a:ext uri="{FF2B5EF4-FFF2-40B4-BE49-F238E27FC236}">
                  <a16:creationId xmlns:a16="http://schemas.microsoft.com/office/drawing/2014/main" id="{EAEEF718-9FD4-413C-A98F-0D814E48FF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6" name="Freeform 21">
              <a:extLst>
                <a:ext uri="{FF2B5EF4-FFF2-40B4-BE49-F238E27FC236}">
                  <a16:creationId xmlns:a16="http://schemas.microsoft.com/office/drawing/2014/main" id="{C1F071D7-9988-42D0-A890-A1BC276B33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7" name="Freeform 22">
              <a:extLst>
                <a:ext uri="{FF2B5EF4-FFF2-40B4-BE49-F238E27FC236}">
                  <a16:creationId xmlns:a16="http://schemas.microsoft.com/office/drawing/2014/main" id="{27BC813F-1EE5-47B1-8AF1-74F59908C9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8" name="Freeform 23">
              <a:extLst>
                <a:ext uri="{FF2B5EF4-FFF2-40B4-BE49-F238E27FC236}">
                  <a16:creationId xmlns:a16="http://schemas.microsoft.com/office/drawing/2014/main" id="{4771DC5B-F613-49AF-88B9-4713787B19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 name="Freeform 24">
              <a:extLst>
                <a:ext uri="{FF2B5EF4-FFF2-40B4-BE49-F238E27FC236}">
                  <a16:creationId xmlns:a16="http://schemas.microsoft.com/office/drawing/2014/main" id="{2970388B-41A2-4AD6-84B7-21A29A3D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 name="Freeform 25">
              <a:extLst>
                <a:ext uri="{FF2B5EF4-FFF2-40B4-BE49-F238E27FC236}">
                  <a16:creationId xmlns:a16="http://schemas.microsoft.com/office/drawing/2014/main" id="{9792A4B4-DC86-4D84-A6A5-40B2D8DD00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92" name="Group 91">
            <a:extLst>
              <a:ext uri="{FF2B5EF4-FFF2-40B4-BE49-F238E27FC236}">
                <a16:creationId xmlns:a16="http://schemas.microsoft.com/office/drawing/2014/main" id="{B239B0D4-65B5-4C6A-946F-02E0613242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93" name="Rectangle 92">
              <a:extLst>
                <a:ext uri="{FF2B5EF4-FFF2-40B4-BE49-F238E27FC236}">
                  <a16:creationId xmlns:a16="http://schemas.microsoft.com/office/drawing/2014/main" id="{CC34B10E-8AF6-4F5B-AE67-602BB0FDF1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94" name="Isosceles Triangle 22">
              <a:extLst>
                <a:ext uri="{FF2B5EF4-FFF2-40B4-BE49-F238E27FC236}">
                  <a16:creationId xmlns:a16="http://schemas.microsoft.com/office/drawing/2014/main" id="{87D8F852-24F1-4713-A933-FECA2E8EA2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95" name="Rectangle 94">
              <a:extLst>
                <a:ext uri="{FF2B5EF4-FFF2-40B4-BE49-F238E27FC236}">
                  <a16:creationId xmlns:a16="http://schemas.microsoft.com/office/drawing/2014/main" id="{F1FB2BCD-BC78-4CA9-B753-0AC9AEE153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sp>
        <p:nvSpPr>
          <p:cNvPr id="97" name="Rectangle 96">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00"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1"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5"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6"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7"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8"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9"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0"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1"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2"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3"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4"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5"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6"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7"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8"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9"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0"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122" name="Rectangle 121">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Isosceles Triangle 123">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4" name="Rectangle 3">
            <a:extLst>
              <a:ext uri="{FF2B5EF4-FFF2-40B4-BE49-F238E27FC236}">
                <a16:creationId xmlns:a16="http://schemas.microsoft.com/office/drawing/2014/main" id="{7D9F2028-CE2A-4A40-A9FA-842CE72F8394}"/>
              </a:ext>
            </a:extLst>
          </p:cNvPr>
          <p:cNvSpPr/>
          <p:nvPr/>
        </p:nvSpPr>
        <p:spPr>
          <a:xfrm>
            <a:off x="2707890" y="1467034"/>
            <a:ext cx="8999922" cy="4582928"/>
          </a:xfrm>
          <a:prstGeom prst="rect">
            <a:avLst/>
          </a:prstGeom>
        </p:spPr>
        <p:txBody>
          <a:bodyPr vert="horz" lIns="91440" tIns="45720" rIns="91440" bIns="45720" rtlCol="0" anchor="t">
            <a:normAutofit fontScale="32500" lnSpcReduction="20000"/>
          </a:bodyPr>
          <a:lstStyle/>
          <a:p>
            <a:pPr defTabSz="914400">
              <a:lnSpc>
                <a:spcPct val="110000"/>
              </a:lnSpc>
              <a:spcAft>
                <a:spcPts val="600"/>
              </a:spcAft>
              <a:buClr>
                <a:schemeClr val="accent1"/>
              </a:buClr>
              <a:buSzPct val="110000"/>
              <a:defRPr/>
            </a:pPr>
            <a:r>
              <a:rPr lang="en-US" sz="4000" b="1" dirty="0"/>
              <a:t>Your investigation is the foundation for everything that happens with this case.</a:t>
            </a:r>
          </a:p>
          <a:p>
            <a:pPr marL="285750" indent="-228600" defTabSz="914400">
              <a:lnSpc>
                <a:spcPct val="110000"/>
              </a:lnSpc>
              <a:spcAft>
                <a:spcPts val="600"/>
              </a:spcAft>
              <a:buClr>
                <a:schemeClr val="accent1"/>
              </a:buClr>
              <a:buSzPct val="110000"/>
              <a:buFont typeface="Wingdings" panose="05000000000000000000" pitchFamily="2" charset="2"/>
              <a:buChar char="§"/>
              <a:defRPr/>
            </a:pPr>
            <a:endParaRPr lang="en-US" sz="4000" b="1" dirty="0"/>
          </a:p>
          <a:p>
            <a:pPr marL="285750" indent="-228600" defTabSz="914400">
              <a:lnSpc>
                <a:spcPct val="110000"/>
              </a:lnSpc>
              <a:spcAft>
                <a:spcPts val="600"/>
              </a:spcAft>
              <a:buClr>
                <a:schemeClr val="accent1"/>
              </a:buClr>
              <a:buSzPct val="110000"/>
              <a:buFont typeface="Wingdings" panose="05000000000000000000" pitchFamily="2" charset="2"/>
              <a:buChar char="§"/>
              <a:defRPr/>
            </a:pPr>
            <a:r>
              <a:rPr lang="en-US" sz="4000" dirty="0"/>
              <a:t>Get the facts of a case (especially discipline) while people’s memories are fresh and before stories change.</a:t>
            </a:r>
          </a:p>
          <a:p>
            <a:pPr marL="285750" indent="-228600" defTabSz="914400">
              <a:lnSpc>
                <a:spcPct val="110000"/>
              </a:lnSpc>
              <a:spcAft>
                <a:spcPts val="600"/>
              </a:spcAft>
              <a:buClr>
                <a:schemeClr val="accent1"/>
              </a:buClr>
              <a:buSzPct val="110000"/>
              <a:buFont typeface="Wingdings" panose="05000000000000000000" pitchFamily="2" charset="2"/>
              <a:buChar char="§"/>
              <a:defRPr/>
            </a:pPr>
            <a:endParaRPr lang="en-US" sz="4000" dirty="0"/>
          </a:p>
          <a:p>
            <a:pPr marL="285750" indent="-228600" defTabSz="914400">
              <a:lnSpc>
                <a:spcPct val="110000"/>
              </a:lnSpc>
              <a:spcAft>
                <a:spcPts val="600"/>
              </a:spcAft>
              <a:buClr>
                <a:schemeClr val="accent1"/>
              </a:buClr>
              <a:buSzPct val="110000"/>
              <a:buFont typeface="Wingdings" panose="05000000000000000000" pitchFamily="2" charset="2"/>
              <a:buChar char="§"/>
              <a:defRPr/>
            </a:pPr>
            <a:r>
              <a:rPr lang="en-US" sz="4000" dirty="0"/>
              <a:t>Don’t form judgments about the case until you have completed your investigation.</a:t>
            </a:r>
          </a:p>
          <a:p>
            <a:pPr marL="285750" indent="-228600" defTabSz="914400">
              <a:lnSpc>
                <a:spcPct val="110000"/>
              </a:lnSpc>
              <a:spcAft>
                <a:spcPts val="600"/>
              </a:spcAft>
              <a:buClr>
                <a:schemeClr val="accent1"/>
              </a:buClr>
              <a:buSzPct val="110000"/>
              <a:buFont typeface="Wingdings" panose="05000000000000000000" pitchFamily="2" charset="2"/>
              <a:buChar char="§"/>
              <a:defRPr/>
            </a:pPr>
            <a:endParaRPr lang="en-US" sz="4000" dirty="0"/>
          </a:p>
          <a:p>
            <a:pPr marL="285750" indent="-228600" defTabSz="914400">
              <a:lnSpc>
                <a:spcPct val="110000"/>
              </a:lnSpc>
              <a:spcAft>
                <a:spcPts val="600"/>
              </a:spcAft>
              <a:buClr>
                <a:schemeClr val="accent1"/>
              </a:buClr>
              <a:buSzPct val="110000"/>
              <a:buFont typeface="Wingdings" panose="05000000000000000000" pitchFamily="2" charset="2"/>
              <a:buChar char="§"/>
              <a:defRPr/>
            </a:pPr>
            <a:r>
              <a:rPr lang="en-US" sz="4000" dirty="0"/>
              <a:t>Don’t argue the case when you should be investigating.</a:t>
            </a:r>
          </a:p>
          <a:p>
            <a:pPr marL="342900" indent="-228600" defTabSz="914400">
              <a:lnSpc>
                <a:spcPct val="110000"/>
              </a:lnSpc>
              <a:spcAft>
                <a:spcPts val="600"/>
              </a:spcAft>
              <a:buClr>
                <a:schemeClr val="accent1"/>
              </a:buClr>
              <a:buSzPct val="110000"/>
              <a:buFont typeface="Wingdings" panose="05000000000000000000" pitchFamily="2" charset="2"/>
              <a:buChar char="§"/>
            </a:pPr>
            <a:endParaRPr lang="en-US" altLang="en-US" sz="4000" dirty="0"/>
          </a:p>
          <a:p>
            <a:pPr marL="342900" indent="-228600" defTabSz="914400">
              <a:lnSpc>
                <a:spcPct val="110000"/>
              </a:lnSpc>
              <a:spcAft>
                <a:spcPts val="600"/>
              </a:spcAft>
              <a:buClr>
                <a:schemeClr val="accent1"/>
              </a:buClr>
              <a:buSzPct val="110000"/>
              <a:buFont typeface="Wingdings" panose="05000000000000000000" pitchFamily="2" charset="2"/>
              <a:buChar char="§"/>
            </a:pPr>
            <a:r>
              <a:rPr lang="en-US" altLang="en-US" sz="4000" dirty="0"/>
              <a:t>Has this been grieved before? How did it turn out?</a:t>
            </a:r>
          </a:p>
          <a:p>
            <a:pPr marL="342900" indent="-228600" defTabSz="914400">
              <a:lnSpc>
                <a:spcPct val="110000"/>
              </a:lnSpc>
              <a:spcAft>
                <a:spcPts val="600"/>
              </a:spcAft>
              <a:buClr>
                <a:schemeClr val="accent1"/>
              </a:buClr>
              <a:buSzPct val="110000"/>
              <a:buFont typeface="Wingdings" panose="05000000000000000000" pitchFamily="2" charset="2"/>
              <a:buChar char="§"/>
            </a:pPr>
            <a:endParaRPr lang="en-US" altLang="en-US" sz="4000" dirty="0"/>
          </a:p>
          <a:p>
            <a:pPr marL="342900" indent="-228600" defTabSz="914400">
              <a:lnSpc>
                <a:spcPct val="110000"/>
              </a:lnSpc>
              <a:spcAft>
                <a:spcPts val="600"/>
              </a:spcAft>
              <a:buClr>
                <a:schemeClr val="accent1"/>
              </a:buClr>
              <a:buSzPct val="110000"/>
              <a:buFont typeface="Wingdings" panose="05000000000000000000" pitchFamily="2" charset="2"/>
              <a:buChar char="§"/>
            </a:pPr>
            <a:r>
              <a:rPr lang="en-US" altLang="en-US" sz="4000" dirty="0"/>
              <a:t>How many people does it affect?</a:t>
            </a:r>
          </a:p>
          <a:p>
            <a:pPr marL="342900" indent="-228600" defTabSz="914400">
              <a:lnSpc>
                <a:spcPct val="110000"/>
              </a:lnSpc>
              <a:spcAft>
                <a:spcPts val="600"/>
              </a:spcAft>
              <a:buClr>
                <a:schemeClr val="accent1"/>
              </a:buClr>
              <a:buSzPct val="110000"/>
              <a:buFont typeface="Wingdings" panose="05000000000000000000" pitchFamily="2" charset="2"/>
              <a:buChar char="§"/>
            </a:pPr>
            <a:endParaRPr lang="en-US" altLang="en-US" sz="4000" dirty="0"/>
          </a:p>
          <a:p>
            <a:pPr marL="342900" indent="-228600" defTabSz="914400">
              <a:lnSpc>
                <a:spcPct val="110000"/>
              </a:lnSpc>
              <a:spcAft>
                <a:spcPts val="600"/>
              </a:spcAft>
              <a:buClr>
                <a:schemeClr val="accent1"/>
              </a:buClr>
              <a:buSzPct val="110000"/>
              <a:buFont typeface="Wingdings" panose="05000000000000000000" pitchFamily="2" charset="2"/>
              <a:buChar char="§"/>
            </a:pPr>
            <a:r>
              <a:rPr lang="en-US" altLang="en-US" sz="4000" dirty="0"/>
              <a:t>Where else is this happening?</a:t>
            </a:r>
          </a:p>
          <a:p>
            <a:pPr marL="342900" indent="-228600" defTabSz="914400">
              <a:lnSpc>
                <a:spcPct val="110000"/>
              </a:lnSpc>
              <a:spcAft>
                <a:spcPts val="600"/>
              </a:spcAft>
              <a:buClr>
                <a:schemeClr val="accent1"/>
              </a:buClr>
              <a:buSzPct val="110000"/>
              <a:buFont typeface="Wingdings" panose="05000000000000000000" pitchFamily="2" charset="2"/>
              <a:buChar char="§"/>
            </a:pPr>
            <a:endParaRPr lang="en-US" altLang="en-US" sz="4000" dirty="0"/>
          </a:p>
          <a:p>
            <a:pPr marL="342900" indent="-228600" defTabSz="914400">
              <a:lnSpc>
                <a:spcPct val="110000"/>
              </a:lnSpc>
              <a:spcAft>
                <a:spcPts val="600"/>
              </a:spcAft>
              <a:buClr>
                <a:schemeClr val="accent1"/>
              </a:buClr>
              <a:buSzPct val="110000"/>
              <a:buFont typeface="Wingdings" panose="05000000000000000000" pitchFamily="2" charset="2"/>
              <a:buChar char="§"/>
            </a:pPr>
            <a:r>
              <a:rPr lang="en-US" altLang="en-US" sz="4000" dirty="0"/>
              <a:t>Is there someone in the union who has knowledge or experience  handling this kind of situation or with the contract sections involved?</a:t>
            </a:r>
          </a:p>
          <a:p>
            <a:pPr indent="-228600" defTabSz="914400">
              <a:lnSpc>
                <a:spcPct val="110000"/>
              </a:lnSpc>
              <a:spcAft>
                <a:spcPts val="600"/>
              </a:spcAft>
              <a:buClr>
                <a:schemeClr val="accent1"/>
              </a:buClr>
              <a:buSzPct val="110000"/>
              <a:buFont typeface="Wingdings" panose="05000000000000000000" pitchFamily="2" charset="2"/>
              <a:buChar char="§"/>
              <a:defRPr/>
            </a:pPr>
            <a:endParaRPr lang="en-US" sz="900" dirty="0"/>
          </a:p>
        </p:txBody>
      </p:sp>
    </p:spTree>
    <p:extLst>
      <p:ext uri="{BB962C8B-B14F-4D97-AF65-F5344CB8AC3E}">
        <p14:creationId xmlns:p14="http://schemas.microsoft.com/office/powerpoint/2010/main" val="3031117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3"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65" name="Rectangle 64">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19D9F7-F896-3D45-AC9A-C9375D4E65D3}"/>
              </a:ext>
            </a:extLst>
          </p:cNvPr>
          <p:cNvSpPr>
            <a:spLocks noGrp="1"/>
          </p:cNvSpPr>
          <p:nvPr>
            <p:ph type="title"/>
          </p:nvPr>
        </p:nvSpPr>
        <p:spPr>
          <a:xfrm>
            <a:off x="2880485" y="841375"/>
            <a:ext cx="6230857" cy="1230570"/>
          </a:xfrm>
        </p:spPr>
        <p:txBody>
          <a:bodyPr anchor="t">
            <a:normAutofit/>
          </a:bodyPr>
          <a:lstStyle/>
          <a:p>
            <a:pPr algn="l"/>
            <a:r>
              <a:rPr lang="en-US" sz="4400" dirty="0">
                <a:solidFill>
                  <a:schemeClr val="accent1"/>
                </a:solidFill>
              </a:rPr>
              <a:t>Interviewing Members</a:t>
            </a:r>
          </a:p>
        </p:txBody>
      </p:sp>
      <p:sp>
        <p:nvSpPr>
          <p:cNvPr id="67" name="Isosceles Triangle 66">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4E2B384D-35D3-8349-B972-4A81984323E8}"/>
              </a:ext>
            </a:extLst>
          </p:cNvPr>
          <p:cNvSpPr>
            <a:spLocks noGrp="1"/>
          </p:cNvSpPr>
          <p:nvPr>
            <p:ph idx="1"/>
          </p:nvPr>
        </p:nvSpPr>
        <p:spPr>
          <a:xfrm>
            <a:off x="2872169" y="2061933"/>
            <a:ext cx="8827325" cy="4525465"/>
          </a:xfrm>
        </p:spPr>
        <p:txBody>
          <a:bodyPr anchor="t">
            <a:normAutofit fontScale="85000" lnSpcReduction="20000"/>
          </a:bodyPr>
          <a:lstStyle/>
          <a:p>
            <a:pPr>
              <a:lnSpc>
                <a:spcPct val="110000"/>
              </a:lnSpc>
            </a:pPr>
            <a:r>
              <a:rPr lang="en-US" altLang="en-US" sz="2400" dirty="0"/>
              <a:t>Find the best place to talk  (private, quiet, etc.).</a:t>
            </a:r>
          </a:p>
          <a:p>
            <a:pPr>
              <a:lnSpc>
                <a:spcPct val="110000"/>
              </a:lnSpc>
            </a:pPr>
            <a:endParaRPr lang="en-US" altLang="en-US" sz="2400" dirty="0"/>
          </a:p>
          <a:p>
            <a:pPr>
              <a:lnSpc>
                <a:spcPct val="110000"/>
              </a:lnSpc>
            </a:pPr>
            <a:r>
              <a:rPr lang="en-US" altLang="en-US" sz="2400" dirty="0"/>
              <a:t>Put member at ease.</a:t>
            </a:r>
          </a:p>
          <a:p>
            <a:pPr>
              <a:lnSpc>
                <a:spcPct val="110000"/>
              </a:lnSpc>
              <a:buNone/>
            </a:pPr>
            <a:r>
              <a:rPr lang="en-US" altLang="en-US" sz="2400" dirty="0"/>
              <a:t> </a:t>
            </a:r>
          </a:p>
          <a:p>
            <a:pPr>
              <a:lnSpc>
                <a:spcPct val="110000"/>
              </a:lnSpc>
            </a:pPr>
            <a:r>
              <a:rPr lang="en-US" altLang="en-US" sz="2400" dirty="0"/>
              <a:t>Explain that you may ask some challenging questions  to prepare for what management will say.</a:t>
            </a:r>
          </a:p>
          <a:p>
            <a:pPr>
              <a:lnSpc>
                <a:spcPct val="110000"/>
              </a:lnSpc>
              <a:buNone/>
            </a:pPr>
            <a:r>
              <a:rPr lang="en-US" altLang="en-US" sz="2400" dirty="0"/>
              <a:t> </a:t>
            </a:r>
          </a:p>
          <a:p>
            <a:pPr>
              <a:lnSpc>
                <a:spcPct val="110000"/>
              </a:lnSpc>
            </a:pPr>
            <a:r>
              <a:rPr lang="en-US" altLang="en-US" sz="2400" dirty="0"/>
              <a:t>Ask the member what happened-5 W’s + R.</a:t>
            </a:r>
          </a:p>
          <a:p>
            <a:pPr>
              <a:lnSpc>
                <a:spcPct val="110000"/>
              </a:lnSpc>
            </a:pPr>
            <a:endParaRPr lang="en-US" altLang="en-US" sz="2400" dirty="0"/>
          </a:p>
          <a:p>
            <a:pPr>
              <a:lnSpc>
                <a:spcPct val="110000"/>
              </a:lnSpc>
            </a:pPr>
            <a:r>
              <a:rPr lang="en-US" altLang="en-US" sz="2400" dirty="0"/>
              <a:t>Listen and take notes, try not to interrupt.</a:t>
            </a:r>
          </a:p>
          <a:p>
            <a:pPr>
              <a:lnSpc>
                <a:spcPct val="110000"/>
              </a:lnSpc>
              <a:buNone/>
            </a:pPr>
            <a:r>
              <a:rPr lang="en-US" altLang="en-US" sz="2400" b="1" dirty="0"/>
              <a:t> </a:t>
            </a:r>
          </a:p>
          <a:p>
            <a:pPr>
              <a:lnSpc>
                <a:spcPct val="110000"/>
              </a:lnSpc>
            </a:pPr>
            <a:endParaRPr lang="en-US" sz="1200" dirty="0"/>
          </a:p>
        </p:txBody>
      </p:sp>
    </p:spTree>
    <p:extLst>
      <p:ext uri="{BB962C8B-B14F-4D97-AF65-F5344CB8AC3E}">
        <p14:creationId xmlns:p14="http://schemas.microsoft.com/office/powerpoint/2010/main" val="2433643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9" name="Group 68">
            <a:extLst>
              <a:ext uri="{FF2B5EF4-FFF2-40B4-BE49-F238E27FC236}">
                <a16:creationId xmlns:a16="http://schemas.microsoft.com/office/drawing/2014/main" id="{2BBBD145-2FC5-42C1-97BE-1C636D13973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70" name="Freeform 5">
              <a:extLst>
                <a:ext uri="{FF2B5EF4-FFF2-40B4-BE49-F238E27FC236}">
                  <a16:creationId xmlns:a16="http://schemas.microsoft.com/office/drawing/2014/main" id="{952A4B46-1EE6-42F1-BBC0-02A47B9932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 name="Freeform 6">
              <a:extLst>
                <a:ext uri="{FF2B5EF4-FFF2-40B4-BE49-F238E27FC236}">
                  <a16:creationId xmlns:a16="http://schemas.microsoft.com/office/drawing/2014/main" id="{24058FF8-180E-4BFD-BFFC-E51367000C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 name="Freeform 7">
              <a:extLst>
                <a:ext uri="{FF2B5EF4-FFF2-40B4-BE49-F238E27FC236}">
                  <a16:creationId xmlns:a16="http://schemas.microsoft.com/office/drawing/2014/main" id="{A423535B-8DEB-423C-9F9D-529C3123EB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3" name="Freeform 8">
              <a:extLst>
                <a:ext uri="{FF2B5EF4-FFF2-40B4-BE49-F238E27FC236}">
                  <a16:creationId xmlns:a16="http://schemas.microsoft.com/office/drawing/2014/main" id="{988732CF-5FD1-4FE3-B520-C9F956B3A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 name="Freeform 9">
              <a:extLst>
                <a:ext uri="{FF2B5EF4-FFF2-40B4-BE49-F238E27FC236}">
                  <a16:creationId xmlns:a16="http://schemas.microsoft.com/office/drawing/2014/main" id="{ED91F632-7ADB-48B4-A824-B68FA6CC67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5" name="Freeform 10">
              <a:extLst>
                <a:ext uri="{FF2B5EF4-FFF2-40B4-BE49-F238E27FC236}">
                  <a16:creationId xmlns:a16="http://schemas.microsoft.com/office/drawing/2014/main" id="{57CA5A76-3D12-43F9-BD26-A64EEE6C8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6" name="Freeform 11">
              <a:extLst>
                <a:ext uri="{FF2B5EF4-FFF2-40B4-BE49-F238E27FC236}">
                  <a16:creationId xmlns:a16="http://schemas.microsoft.com/office/drawing/2014/main" id="{16934D21-CB88-41CD-ABEA-2F060AD51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7" name="Freeform 12">
              <a:extLst>
                <a:ext uri="{FF2B5EF4-FFF2-40B4-BE49-F238E27FC236}">
                  <a16:creationId xmlns:a16="http://schemas.microsoft.com/office/drawing/2014/main" id="{2CA1546D-1E7E-4CE9-9531-FE1F102AD9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8" name="Freeform 13">
              <a:extLst>
                <a:ext uri="{FF2B5EF4-FFF2-40B4-BE49-F238E27FC236}">
                  <a16:creationId xmlns:a16="http://schemas.microsoft.com/office/drawing/2014/main" id="{F8B2A6F1-7328-4D5B-8CD1-2D4F01C243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9" name="Freeform 14">
              <a:extLst>
                <a:ext uri="{FF2B5EF4-FFF2-40B4-BE49-F238E27FC236}">
                  <a16:creationId xmlns:a16="http://schemas.microsoft.com/office/drawing/2014/main" id="{24C0204A-E727-41C5-9910-30FF39A3BA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0" name="Freeform 15">
              <a:extLst>
                <a:ext uri="{FF2B5EF4-FFF2-40B4-BE49-F238E27FC236}">
                  <a16:creationId xmlns:a16="http://schemas.microsoft.com/office/drawing/2014/main" id="{1FA04CE5-5DB6-4B00-9A83-0D9D2774CB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 name="Freeform 16">
              <a:extLst>
                <a:ext uri="{FF2B5EF4-FFF2-40B4-BE49-F238E27FC236}">
                  <a16:creationId xmlns:a16="http://schemas.microsoft.com/office/drawing/2014/main" id="{EDECB57F-0466-4D16-ABF0-9046F90AFA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 name="Freeform 17">
              <a:extLst>
                <a:ext uri="{FF2B5EF4-FFF2-40B4-BE49-F238E27FC236}">
                  <a16:creationId xmlns:a16="http://schemas.microsoft.com/office/drawing/2014/main" id="{0726DBEC-7825-41D2-8701-A9E2DDEB9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 name="Freeform 18">
              <a:extLst>
                <a:ext uri="{FF2B5EF4-FFF2-40B4-BE49-F238E27FC236}">
                  <a16:creationId xmlns:a16="http://schemas.microsoft.com/office/drawing/2014/main" id="{E74AC618-F7E3-45A0-B7C6-79CFFB64F6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 name="Freeform 19">
              <a:extLst>
                <a:ext uri="{FF2B5EF4-FFF2-40B4-BE49-F238E27FC236}">
                  <a16:creationId xmlns:a16="http://schemas.microsoft.com/office/drawing/2014/main" id="{A5D641F7-963C-4984-B678-20322C69E2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 name="Freeform 20">
              <a:extLst>
                <a:ext uri="{FF2B5EF4-FFF2-40B4-BE49-F238E27FC236}">
                  <a16:creationId xmlns:a16="http://schemas.microsoft.com/office/drawing/2014/main" id="{EAEEF718-9FD4-413C-A98F-0D814E48FF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6" name="Freeform 21">
              <a:extLst>
                <a:ext uri="{FF2B5EF4-FFF2-40B4-BE49-F238E27FC236}">
                  <a16:creationId xmlns:a16="http://schemas.microsoft.com/office/drawing/2014/main" id="{C1F071D7-9988-42D0-A890-A1BC276B33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7" name="Freeform 22">
              <a:extLst>
                <a:ext uri="{FF2B5EF4-FFF2-40B4-BE49-F238E27FC236}">
                  <a16:creationId xmlns:a16="http://schemas.microsoft.com/office/drawing/2014/main" id="{27BC813F-1EE5-47B1-8AF1-74F59908C9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8" name="Freeform 23">
              <a:extLst>
                <a:ext uri="{FF2B5EF4-FFF2-40B4-BE49-F238E27FC236}">
                  <a16:creationId xmlns:a16="http://schemas.microsoft.com/office/drawing/2014/main" id="{4771DC5B-F613-49AF-88B9-4713787B19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 name="Freeform 24">
              <a:extLst>
                <a:ext uri="{FF2B5EF4-FFF2-40B4-BE49-F238E27FC236}">
                  <a16:creationId xmlns:a16="http://schemas.microsoft.com/office/drawing/2014/main" id="{2970388B-41A2-4AD6-84B7-21A29A3D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 name="Freeform 25">
              <a:extLst>
                <a:ext uri="{FF2B5EF4-FFF2-40B4-BE49-F238E27FC236}">
                  <a16:creationId xmlns:a16="http://schemas.microsoft.com/office/drawing/2014/main" id="{9792A4B4-DC86-4D84-A6A5-40B2D8DD00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92" name="Group 91">
            <a:extLst>
              <a:ext uri="{FF2B5EF4-FFF2-40B4-BE49-F238E27FC236}">
                <a16:creationId xmlns:a16="http://schemas.microsoft.com/office/drawing/2014/main" id="{B239B0D4-65B5-4C6A-946F-02E0613242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93" name="Rectangle 92">
              <a:extLst>
                <a:ext uri="{FF2B5EF4-FFF2-40B4-BE49-F238E27FC236}">
                  <a16:creationId xmlns:a16="http://schemas.microsoft.com/office/drawing/2014/main" id="{CC34B10E-8AF6-4F5B-AE67-602BB0FDF1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94" name="Isosceles Triangle 22">
              <a:extLst>
                <a:ext uri="{FF2B5EF4-FFF2-40B4-BE49-F238E27FC236}">
                  <a16:creationId xmlns:a16="http://schemas.microsoft.com/office/drawing/2014/main" id="{87D8F852-24F1-4713-A933-FECA2E8EA2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95" name="Rectangle 94">
              <a:extLst>
                <a:ext uri="{FF2B5EF4-FFF2-40B4-BE49-F238E27FC236}">
                  <a16:creationId xmlns:a16="http://schemas.microsoft.com/office/drawing/2014/main" id="{F1FB2BCD-BC78-4CA9-B753-0AC9AEE153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sp>
        <p:nvSpPr>
          <p:cNvPr id="97" name="Rectangle 96">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00"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1"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5"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6"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7"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8"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9"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0"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1"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2"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3"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4"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5"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6"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7"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8"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9"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0"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122" name="Rectangle 121">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Isosceles Triangle 123">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4" name="Rectangle 3">
            <a:extLst>
              <a:ext uri="{FF2B5EF4-FFF2-40B4-BE49-F238E27FC236}">
                <a16:creationId xmlns:a16="http://schemas.microsoft.com/office/drawing/2014/main" id="{97E78F40-7D76-1341-B9E3-DB837BA98D4F}"/>
              </a:ext>
            </a:extLst>
          </p:cNvPr>
          <p:cNvSpPr/>
          <p:nvPr/>
        </p:nvSpPr>
        <p:spPr>
          <a:xfrm>
            <a:off x="2491395" y="1608931"/>
            <a:ext cx="8678466" cy="3802762"/>
          </a:xfrm>
          <a:prstGeom prst="rect">
            <a:avLst/>
          </a:prstGeom>
        </p:spPr>
        <p:txBody>
          <a:bodyPr vert="horz" lIns="91440" tIns="45720" rIns="91440" bIns="45720" rtlCol="0" anchor="t">
            <a:noAutofit/>
          </a:bodyPr>
          <a:lstStyle/>
          <a:p>
            <a:pPr marL="285750" indent="-228600" defTabSz="914400">
              <a:lnSpc>
                <a:spcPct val="110000"/>
              </a:lnSpc>
              <a:spcAft>
                <a:spcPts val="600"/>
              </a:spcAft>
              <a:buClr>
                <a:schemeClr val="accent1"/>
              </a:buClr>
              <a:buSzPct val="110000"/>
              <a:buFont typeface="Wingdings" panose="05000000000000000000" pitchFamily="2" charset="2"/>
              <a:buChar char="§"/>
              <a:defRPr/>
            </a:pPr>
            <a:r>
              <a:rPr lang="en-US" sz="2400" dirty="0"/>
              <a:t>Don’t make any promises about the outcome of the case.</a:t>
            </a:r>
          </a:p>
          <a:p>
            <a:pPr marL="274320" indent="-228600" defTabSz="914400">
              <a:lnSpc>
                <a:spcPct val="110000"/>
              </a:lnSpc>
              <a:spcAft>
                <a:spcPts val="600"/>
              </a:spcAft>
              <a:buClr>
                <a:schemeClr val="accent1"/>
              </a:buClr>
              <a:buSzPct val="110000"/>
              <a:buFont typeface="Wingdings" panose="05000000000000000000" pitchFamily="2" charset="2"/>
              <a:buChar char="§"/>
              <a:defRPr/>
            </a:pPr>
            <a:endParaRPr lang="en-US" sz="2400" dirty="0"/>
          </a:p>
          <a:p>
            <a:pPr marL="400050" indent="-342900" defTabSz="914400">
              <a:lnSpc>
                <a:spcPct val="110000"/>
              </a:lnSpc>
              <a:spcAft>
                <a:spcPts val="600"/>
              </a:spcAft>
              <a:buClr>
                <a:schemeClr val="accent1"/>
              </a:buClr>
              <a:buSzPct val="110000"/>
              <a:buFont typeface="Wingdings" pitchFamily="2" charset="2"/>
              <a:buChar char="§"/>
              <a:defRPr/>
            </a:pPr>
            <a:r>
              <a:rPr lang="en-US" sz="2400" dirty="0"/>
              <a:t>If you don’t know the answer to a question don’t guess, say you will find out and get back to the member.</a:t>
            </a:r>
          </a:p>
          <a:p>
            <a:pPr marL="274320" indent="-228600" defTabSz="914400">
              <a:lnSpc>
                <a:spcPct val="110000"/>
              </a:lnSpc>
              <a:spcAft>
                <a:spcPts val="600"/>
              </a:spcAft>
              <a:buClr>
                <a:schemeClr val="accent1"/>
              </a:buClr>
              <a:buSzPct val="110000"/>
              <a:buFont typeface="Wingdings" panose="05000000000000000000" pitchFamily="2" charset="2"/>
              <a:buChar char="§"/>
              <a:defRPr/>
            </a:pPr>
            <a:endParaRPr lang="en-US" sz="2400" dirty="0"/>
          </a:p>
          <a:p>
            <a:pPr marL="274320" indent="-228600" defTabSz="914400">
              <a:lnSpc>
                <a:spcPct val="110000"/>
              </a:lnSpc>
              <a:spcAft>
                <a:spcPts val="600"/>
              </a:spcAft>
              <a:buClr>
                <a:schemeClr val="accent1"/>
              </a:buClr>
              <a:buSzPct val="110000"/>
              <a:buFont typeface="Wingdings" panose="05000000000000000000" pitchFamily="2" charset="2"/>
              <a:buChar char="§"/>
              <a:defRPr/>
            </a:pPr>
            <a:endParaRPr lang="en-US" sz="2400" dirty="0"/>
          </a:p>
          <a:p>
            <a:pPr marL="400050" indent="-342900" defTabSz="914400">
              <a:lnSpc>
                <a:spcPct val="110000"/>
              </a:lnSpc>
              <a:spcAft>
                <a:spcPts val="600"/>
              </a:spcAft>
              <a:buClr>
                <a:schemeClr val="accent1"/>
              </a:buClr>
              <a:buSzPct val="110000"/>
              <a:buFont typeface="Wingdings" pitchFamily="2" charset="2"/>
              <a:buChar char="§"/>
              <a:defRPr/>
            </a:pPr>
            <a:r>
              <a:rPr lang="en-US" sz="2400" dirty="0"/>
              <a:t>Don’t take the responsibility to “fix” the problem yourself. Explain next steps and when you will get back with the member.  </a:t>
            </a:r>
          </a:p>
        </p:txBody>
      </p:sp>
    </p:spTree>
    <p:extLst>
      <p:ext uri="{BB962C8B-B14F-4D97-AF65-F5344CB8AC3E}">
        <p14:creationId xmlns:p14="http://schemas.microsoft.com/office/powerpoint/2010/main" val="52447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3"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65" name="Rectangle 64">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4FB010-A6B8-8E43-BCB2-A730827454FF}"/>
              </a:ext>
            </a:extLst>
          </p:cNvPr>
          <p:cNvSpPr>
            <a:spLocks noGrp="1"/>
          </p:cNvSpPr>
          <p:nvPr>
            <p:ph type="title"/>
          </p:nvPr>
        </p:nvSpPr>
        <p:spPr>
          <a:xfrm>
            <a:off x="2880485" y="841375"/>
            <a:ext cx="6230857" cy="1230570"/>
          </a:xfrm>
        </p:spPr>
        <p:txBody>
          <a:bodyPr anchor="t">
            <a:normAutofit/>
          </a:bodyPr>
          <a:lstStyle/>
          <a:p>
            <a:pPr algn="l"/>
            <a:r>
              <a:rPr lang="en-US" sz="4400" dirty="0">
                <a:solidFill>
                  <a:schemeClr val="accent1"/>
                </a:solidFill>
              </a:rPr>
              <a:t>The 5 W’s + R</a:t>
            </a:r>
          </a:p>
        </p:txBody>
      </p:sp>
      <p:sp>
        <p:nvSpPr>
          <p:cNvPr id="67" name="Isosceles Triangle 66">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1AF1053C-30E1-BE48-982D-8FCC69DC9C78}"/>
              </a:ext>
            </a:extLst>
          </p:cNvPr>
          <p:cNvSpPr>
            <a:spLocks noGrp="1"/>
          </p:cNvSpPr>
          <p:nvPr>
            <p:ph idx="1"/>
          </p:nvPr>
        </p:nvSpPr>
        <p:spPr>
          <a:xfrm>
            <a:off x="2872169" y="1997964"/>
            <a:ext cx="8827325" cy="4271074"/>
          </a:xfrm>
        </p:spPr>
        <p:txBody>
          <a:bodyPr anchor="t">
            <a:normAutofit fontScale="92500" lnSpcReduction="20000"/>
          </a:bodyPr>
          <a:lstStyle/>
          <a:p>
            <a:pPr marL="514350" indent="-514350">
              <a:lnSpc>
                <a:spcPct val="110000"/>
              </a:lnSpc>
              <a:buFont typeface="+mj-lt"/>
              <a:buAutoNum type="arabicPeriod"/>
            </a:pPr>
            <a:r>
              <a:rPr lang="en-US" dirty="0"/>
              <a:t>Who? Who is involved? This might include the member’s full name, Phone #, department, job classification, pay rate, shift and seniority date(s) or other information for all involved.</a:t>
            </a:r>
          </a:p>
          <a:p>
            <a:pPr marL="514350" indent="-514350">
              <a:lnSpc>
                <a:spcPct val="110000"/>
              </a:lnSpc>
              <a:buFont typeface="+mj-lt"/>
              <a:buAutoNum type="arabicPeriod"/>
            </a:pPr>
            <a:r>
              <a:rPr lang="en-US" dirty="0"/>
              <a:t>When? When did it occur? Try to identify the specific date, time or shift an incident took place. Or you might want to establish a chronology of events.</a:t>
            </a:r>
          </a:p>
          <a:p>
            <a:pPr marL="514350" indent="-514350">
              <a:lnSpc>
                <a:spcPct val="110000"/>
              </a:lnSpc>
              <a:buFont typeface="+mj-lt"/>
              <a:buAutoNum type="arabicPeriod"/>
            </a:pPr>
            <a:r>
              <a:rPr lang="en-US" dirty="0"/>
              <a:t>Where? Where did it occur? The exact location where the incident occurred, on or off employer premises.</a:t>
            </a:r>
          </a:p>
          <a:p>
            <a:pPr marL="514350" indent="-514350">
              <a:lnSpc>
                <a:spcPct val="110000"/>
              </a:lnSpc>
              <a:buFont typeface="+mj-lt"/>
              <a:buAutoNum type="arabicPeriod"/>
            </a:pPr>
            <a:r>
              <a:rPr lang="en-US" dirty="0"/>
              <a:t>Why? Why is this a grievance? Contract language, work rules, policies or procedures, or laws that were violated.</a:t>
            </a:r>
          </a:p>
          <a:p>
            <a:pPr marL="514350" indent="-514350">
              <a:lnSpc>
                <a:spcPct val="110000"/>
              </a:lnSpc>
              <a:buFont typeface="+mj-lt"/>
              <a:buAutoNum type="arabicPeriod"/>
            </a:pPr>
            <a:r>
              <a:rPr lang="en-US" dirty="0"/>
              <a:t>Witnesses? Were there any witnesses? Reach out to the individuals who may have seen or heard what took place.</a:t>
            </a:r>
          </a:p>
          <a:p>
            <a:pPr marL="514350" indent="-514350">
              <a:lnSpc>
                <a:spcPct val="110000"/>
              </a:lnSpc>
              <a:buFont typeface="+mj-lt"/>
              <a:buAutoNum type="arabicPeriod"/>
            </a:pPr>
            <a:r>
              <a:rPr lang="en-US" dirty="0"/>
              <a:t>Remedy? What kind of settlement do we want? What does the grievant want? What is needed to restore the worker to the same position if the injustice had not occurred? For example, if an employee was discharged, the demands for settlement may be reinstatement with back pay and benefits.</a:t>
            </a:r>
          </a:p>
          <a:p>
            <a:pPr>
              <a:lnSpc>
                <a:spcPct val="110000"/>
              </a:lnSpc>
            </a:pPr>
            <a:endParaRPr lang="en-US" sz="1200" dirty="0"/>
          </a:p>
        </p:txBody>
      </p:sp>
    </p:spTree>
    <p:extLst>
      <p:ext uri="{BB962C8B-B14F-4D97-AF65-F5344CB8AC3E}">
        <p14:creationId xmlns:p14="http://schemas.microsoft.com/office/powerpoint/2010/main" val="29084480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3"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65" name="Rectangle 64">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8B24EA-2A17-9E4D-9362-83F213CD5165}"/>
              </a:ext>
            </a:extLst>
          </p:cNvPr>
          <p:cNvSpPr>
            <a:spLocks noGrp="1"/>
          </p:cNvSpPr>
          <p:nvPr>
            <p:ph type="title"/>
          </p:nvPr>
        </p:nvSpPr>
        <p:spPr>
          <a:xfrm>
            <a:off x="2880485" y="841375"/>
            <a:ext cx="6230857" cy="1230570"/>
          </a:xfrm>
        </p:spPr>
        <p:txBody>
          <a:bodyPr anchor="t">
            <a:normAutofit/>
          </a:bodyPr>
          <a:lstStyle/>
          <a:p>
            <a:pPr algn="l"/>
            <a:r>
              <a:rPr lang="en-US" sz="4400" dirty="0">
                <a:solidFill>
                  <a:schemeClr val="accent1"/>
                </a:solidFill>
              </a:rPr>
              <a:t>Policy or Rule grievance</a:t>
            </a:r>
          </a:p>
        </p:txBody>
      </p:sp>
      <p:sp>
        <p:nvSpPr>
          <p:cNvPr id="67" name="Isosceles Triangle 66">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99B63A74-513C-9347-A7BD-A7843E629B9A}"/>
              </a:ext>
            </a:extLst>
          </p:cNvPr>
          <p:cNvSpPr>
            <a:spLocks noGrp="1"/>
          </p:cNvSpPr>
          <p:nvPr>
            <p:ph idx="1"/>
          </p:nvPr>
        </p:nvSpPr>
        <p:spPr>
          <a:xfrm>
            <a:off x="2880487" y="2249046"/>
            <a:ext cx="8713025" cy="3802762"/>
          </a:xfrm>
        </p:spPr>
        <p:txBody>
          <a:bodyPr anchor="t">
            <a:noAutofit/>
          </a:bodyPr>
          <a:lstStyle/>
          <a:p>
            <a:r>
              <a:rPr lang="en-US" sz="2400" dirty="0"/>
              <a:t>a dispute over the language and/or interpretation of language in the contract.</a:t>
            </a:r>
          </a:p>
          <a:p>
            <a:r>
              <a:rPr lang="en-US" sz="2400" dirty="0"/>
              <a:t>Burden of proof lies with the </a:t>
            </a:r>
            <a:r>
              <a:rPr lang="en-US" sz="2400" b="1" i="1" u="sng" dirty="0"/>
              <a:t>union.</a:t>
            </a:r>
          </a:p>
          <a:p>
            <a:r>
              <a:rPr lang="en-US" sz="2400" dirty="0"/>
              <a:t>Management does have the right to make changes, provided the changes are not covered in the CBA</a:t>
            </a:r>
          </a:p>
          <a:p>
            <a:r>
              <a:rPr lang="en-US" sz="2400" dirty="0"/>
              <a:t>The union has the right to bargain over the effects of the change.</a:t>
            </a:r>
          </a:p>
        </p:txBody>
      </p:sp>
    </p:spTree>
    <p:extLst>
      <p:ext uri="{BB962C8B-B14F-4D97-AF65-F5344CB8AC3E}">
        <p14:creationId xmlns:p14="http://schemas.microsoft.com/office/powerpoint/2010/main" val="1585250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3"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65" name="Rectangle 64">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DAF4AE-7A1F-DD49-B476-69595666640A}"/>
              </a:ext>
            </a:extLst>
          </p:cNvPr>
          <p:cNvSpPr>
            <a:spLocks noGrp="1"/>
          </p:cNvSpPr>
          <p:nvPr>
            <p:ph type="title"/>
          </p:nvPr>
        </p:nvSpPr>
        <p:spPr>
          <a:xfrm>
            <a:off x="2695086" y="619559"/>
            <a:ext cx="9012725" cy="1230570"/>
          </a:xfrm>
        </p:spPr>
        <p:txBody>
          <a:bodyPr anchor="t">
            <a:noAutofit/>
          </a:bodyPr>
          <a:lstStyle/>
          <a:p>
            <a:pPr algn="l"/>
            <a:r>
              <a:rPr lang="en-US" sz="4400" dirty="0">
                <a:solidFill>
                  <a:schemeClr val="accent1"/>
                </a:solidFill>
              </a:rPr>
              <a:t>Past Practice:</a:t>
            </a:r>
            <a:br>
              <a:rPr lang="en-US" sz="4400" dirty="0">
                <a:solidFill>
                  <a:schemeClr val="accent1"/>
                </a:solidFill>
              </a:rPr>
            </a:br>
            <a:r>
              <a:rPr lang="en-US" sz="2400" dirty="0">
                <a:solidFill>
                  <a:schemeClr val="accent1"/>
                </a:solidFill>
              </a:rPr>
              <a:t>Often misused-Past practice refers to policies, procedures,</a:t>
            </a:r>
            <a:br>
              <a:rPr lang="en-US" sz="2400" dirty="0">
                <a:solidFill>
                  <a:schemeClr val="accent1"/>
                </a:solidFill>
              </a:rPr>
            </a:br>
            <a:r>
              <a:rPr lang="en-US" sz="2400" dirty="0">
                <a:solidFill>
                  <a:schemeClr val="accent1"/>
                </a:solidFill>
              </a:rPr>
              <a:t>benefits or practices that:</a:t>
            </a:r>
            <a:br>
              <a:rPr lang="en-US" sz="2400" dirty="0">
                <a:solidFill>
                  <a:schemeClr val="accent1"/>
                </a:solidFill>
              </a:rPr>
            </a:br>
            <a:endParaRPr lang="en-US" sz="2400" dirty="0">
              <a:solidFill>
                <a:schemeClr val="accent1"/>
              </a:solidFill>
            </a:endParaRPr>
          </a:p>
        </p:txBody>
      </p:sp>
      <p:sp>
        <p:nvSpPr>
          <p:cNvPr id="67" name="Isosceles Triangle 66">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AFF74662-8B62-274A-966C-5D84FA774F27}"/>
              </a:ext>
            </a:extLst>
          </p:cNvPr>
          <p:cNvSpPr>
            <a:spLocks noGrp="1"/>
          </p:cNvSpPr>
          <p:nvPr>
            <p:ph idx="1"/>
          </p:nvPr>
        </p:nvSpPr>
        <p:spPr>
          <a:xfrm>
            <a:off x="2880487" y="2249046"/>
            <a:ext cx="8417751" cy="3802762"/>
          </a:xfrm>
        </p:spPr>
        <p:txBody>
          <a:bodyPr anchor="t">
            <a:normAutofit fontScale="92500" lnSpcReduction="10000"/>
          </a:bodyPr>
          <a:lstStyle/>
          <a:p>
            <a:r>
              <a:rPr lang="en-US" sz="2400" dirty="0"/>
              <a:t>Occur on a regular basis over time.</a:t>
            </a:r>
          </a:p>
          <a:p>
            <a:r>
              <a:rPr lang="en-US" sz="2400" dirty="0"/>
              <a:t>Apply consistently to the entire group affected by the practice.</a:t>
            </a:r>
          </a:p>
          <a:p>
            <a:r>
              <a:rPr lang="en-US" sz="2400" dirty="0"/>
              <a:t>Both the union and management have accepted and/or not challenged.</a:t>
            </a:r>
          </a:p>
          <a:p>
            <a:r>
              <a:rPr lang="en-US" sz="2400" dirty="0"/>
              <a:t>Do not violate or contradict the contract or any written rule.</a:t>
            </a:r>
          </a:p>
          <a:p>
            <a:r>
              <a:rPr lang="en-US" sz="2400" dirty="0"/>
              <a:t>A past practice is, An implied benefit that members enjoy. </a:t>
            </a:r>
          </a:p>
          <a:p>
            <a:r>
              <a:rPr lang="en-US" sz="2400" dirty="0"/>
              <a:t>The contract is either silent on the issue or unclear about the issue.</a:t>
            </a:r>
          </a:p>
          <a:p>
            <a:pPr marL="0" indent="0">
              <a:buNone/>
            </a:pPr>
            <a:endParaRPr lang="en-US" sz="2400" dirty="0"/>
          </a:p>
          <a:p>
            <a:endParaRPr lang="en-US" sz="1600" dirty="0"/>
          </a:p>
          <a:p>
            <a:endParaRPr lang="en-US" sz="1600" dirty="0"/>
          </a:p>
        </p:txBody>
      </p:sp>
    </p:spTree>
    <p:extLst>
      <p:ext uri="{BB962C8B-B14F-4D97-AF65-F5344CB8AC3E}">
        <p14:creationId xmlns:p14="http://schemas.microsoft.com/office/powerpoint/2010/main" val="4175655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3"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65" name="Rectangle 64">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215991-B0FC-BD48-8FC4-BDCFBB42EF3B}"/>
              </a:ext>
            </a:extLst>
          </p:cNvPr>
          <p:cNvSpPr>
            <a:spLocks noGrp="1"/>
          </p:cNvSpPr>
          <p:nvPr>
            <p:ph type="title"/>
          </p:nvPr>
        </p:nvSpPr>
        <p:spPr>
          <a:xfrm>
            <a:off x="2880485" y="841375"/>
            <a:ext cx="6230857" cy="1230570"/>
          </a:xfrm>
        </p:spPr>
        <p:txBody>
          <a:bodyPr anchor="t">
            <a:normAutofit/>
          </a:bodyPr>
          <a:lstStyle/>
          <a:p>
            <a:pPr algn="l"/>
            <a:r>
              <a:rPr lang="en-US" sz="4400" dirty="0">
                <a:solidFill>
                  <a:schemeClr val="accent1"/>
                </a:solidFill>
              </a:rPr>
              <a:t>Information Requests</a:t>
            </a:r>
          </a:p>
        </p:txBody>
      </p:sp>
      <p:sp>
        <p:nvSpPr>
          <p:cNvPr id="67" name="Isosceles Triangle 66">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B203C804-167D-8C4B-B34A-19CECEB210AA}"/>
              </a:ext>
            </a:extLst>
          </p:cNvPr>
          <p:cNvSpPr>
            <a:spLocks noGrp="1"/>
          </p:cNvSpPr>
          <p:nvPr>
            <p:ph idx="1"/>
          </p:nvPr>
        </p:nvSpPr>
        <p:spPr>
          <a:xfrm>
            <a:off x="2880487" y="2249045"/>
            <a:ext cx="8827325" cy="3976825"/>
          </a:xfrm>
        </p:spPr>
        <p:txBody>
          <a:bodyPr anchor="t">
            <a:normAutofit/>
          </a:bodyPr>
          <a:lstStyle/>
          <a:p>
            <a:pPr>
              <a:defRPr/>
            </a:pPr>
            <a:r>
              <a:rPr lang="en-US" sz="2400" dirty="0"/>
              <a:t>You are entitled to any information that is relevant to your investigation. (we decide what is relevant, not management)</a:t>
            </a:r>
          </a:p>
          <a:p>
            <a:pPr>
              <a:defRPr/>
            </a:pPr>
            <a:r>
              <a:rPr lang="en-US" sz="2400" dirty="0"/>
              <a:t>Ask for any relevant paperwork if the member has it (letters, memos, schedules) or discuss how to get  them.</a:t>
            </a:r>
          </a:p>
          <a:p>
            <a:pPr>
              <a:defRPr/>
            </a:pPr>
            <a:r>
              <a:rPr lang="en-US" sz="2400" dirty="0"/>
              <a:t>Get written permission to look in the member’s personnel file. (There may be contract language, otherwise you must make a written request)</a:t>
            </a:r>
          </a:p>
          <a:p>
            <a:pPr>
              <a:defRPr/>
            </a:pPr>
            <a:endParaRPr lang="en-US" sz="2400" dirty="0"/>
          </a:p>
          <a:p>
            <a:endParaRPr lang="en-US" sz="1600" dirty="0"/>
          </a:p>
        </p:txBody>
      </p:sp>
    </p:spTree>
    <p:extLst>
      <p:ext uri="{BB962C8B-B14F-4D97-AF65-F5344CB8AC3E}">
        <p14:creationId xmlns:p14="http://schemas.microsoft.com/office/powerpoint/2010/main" val="16413626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3"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65" name="Rectangle 64">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E72A81-6975-5146-AD7E-46FFBD77908E}"/>
              </a:ext>
            </a:extLst>
          </p:cNvPr>
          <p:cNvSpPr>
            <a:spLocks noGrp="1"/>
          </p:cNvSpPr>
          <p:nvPr>
            <p:ph type="title"/>
          </p:nvPr>
        </p:nvSpPr>
        <p:spPr>
          <a:xfrm>
            <a:off x="2880485" y="841375"/>
            <a:ext cx="8309802" cy="1230570"/>
          </a:xfrm>
        </p:spPr>
        <p:txBody>
          <a:bodyPr anchor="t">
            <a:noAutofit/>
          </a:bodyPr>
          <a:lstStyle/>
          <a:p>
            <a:pPr algn="l"/>
            <a:r>
              <a:rPr lang="en-US" sz="4400" b="1" dirty="0">
                <a:solidFill>
                  <a:schemeClr val="accent1"/>
                </a:solidFill>
              </a:rPr>
              <a:t>Information to help decide next steps</a:t>
            </a:r>
            <a:endParaRPr lang="en-US" sz="4400" dirty="0">
              <a:solidFill>
                <a:schemeClr val="accent1"/>
              </a:solidFill>
            </a:endParaRPr>
          </a:p>
        </p:txBody>
      </p:sp>
      <p:sp>
        <p:nvSpPr>
          <p:cNvPr id="67" name="Isosceles Triangle 66">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39D3794F-9FB2-A349-96FB-BF1A8A281495}"/>
              </a:ext>
            </a:extLst>
          </p:cNvPr>
          <p:cNvSpPr>
            <a:spLocks noGrp="1"/>
          </p:cNvSpPr>
          <p:nvPr>
            <p:ph idx="1"/>
          </p:nvPr>
        </p:nvSpPr>
        <p:spPr>
          <a:xfrm>
            <a:off x="2880487" y="2249046"/>
            <a:ext cx="8827325" cy="3802762"/>
          </a:xfrm>
        </p:spPr>
        <p:txBody>
          <a:bodyPr anchor="t">
            <a:normAutofit fontScale="92500" lnSpcReduction="20000"/>
          </a:bodyPr>
          <a:lstStyle/>
          <a:p>
            <a:pPr>
              <a:lnSpc>
                <a:spcPct val="110000"/>
              </a:lnSpc>
              <a:defRPr/>
            </a:pPr>
            <a:r>
              <a:rPr lang="en-US" sz="2000" dirty="0"/>
              <a:t>Is this a continuing problem or one-time occurrence?</a:t>
            </a:r>
          </a:p>
          <a:p>
            <a:pPr>
              <a:lnSpc>
                <a:spcPct val="110000"/>
              </a:lnSpc>
              <a:defRPr/>
            </a:pPr>
            <a:endParaRPr lang="en-US" sz="2000" dirty="0"/>
          </a:p>
          <a:p>
            <a:pPr>
              <a:lnSpc>
                <a:spcPct val="110000"/>
              </a:lnSpc>
              <a:defRPr/>
            </a:pPr>
            <a:r>
              <a:rPr lang="en-US" sz="2000" dirty="0"/>
              <a:t>What is the source of the problem?</a:t>
            </a:r>
          </a:p>
          <a:p>
            <a:pPr>
              <a:lnSpc>
                <a:spcPct val="110000"/>
              </a:lnSpc>
              <a:defRPr/>
            </a:pPr>
            <a:endParaRPr lang="en-US" sz="2000" dirty="0"/>
          </a:p>
          <a:p>
            <a:pPr>
              <a:lnSpc>
                <a:spcPct val="110000"/>
              </a:lnSpc>
              <a:defRPr/>
            </a:pPr>
            <a:r>
              <a:rPr lang="en-US" sz="2000" dirty="0"/>
              <a:t> Who has the power and authority to resolve? </a:t>
            </a:r>
          </a:p>
          <a:p>
            <a:pPr>
              <a:lnSpc>
                <a:spcPct val="110000"/>
              </a:lnSpc>
              <a:defRPr/>
            </a:pPr>
            <a:endParaRPr lang="en-US" sz="2000" dirty="0"/>
          </a:p>
          <a:p>
            <a:pPr>
              <a:lnSpc>
                <a:spcPct val="110000"/>
              </a:lnSpc>
              <a:defRPr/>
            </a:pPr>
            <a:r>
              <a:rPr lang="en-US" sz="2000" dirty="0"/>
              <a:t>What opportunities does this grievance give you to educate the members and build the union?</a:t>
            </a:r>
          </a:p>
          <a:p>
            <a:pPr>
              <a:lnSpc>
                <a:spcPct val="110000"/>
              </a:lnSpc>
              <a:defRPr/>
            </a:pPr>
            <a:endParaRPr lang="en-US" sz="2000" dirty="0"/>
          </a:p>
          <a:p>
            <a:pPr>
              <a:lnSpc>
                <a:spcPct val="110000"/>
              </a:lnSpc>
              <a:defRPr/>
            </a:pPr>
            <a:r>
              <a:rPr lang="en-US" sz="2000" dirty="0"/>
              <a:t>Besides a grievance, how else can we resolve this problem?</a:t>
            </a:r>
          </a:p>
          <a:p>
            <a:pPr>
              <a:lnSpc>
                <a:spcPct val="110000"/>
              </a:lnSpc>
            </a:pPr>
            <a:endParaRPr lang="en-US" sz="1200" dirty="0"/>
          </a:p>
        </p:txBody>
      </p:sp>
    </p:spTree>
    <p:extLst>
      <p:ext uri="{BB962C8B-B14F-4D97-AF65-F5344CB8AC3E}">
        <p14:creationId xmlns:p14="http://schemas.microsoft.com/office/powerpoint/2010/main" val="30959319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3"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65" name="Rectangle 64">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3CAED0-89B4-A140-97AE-28D1B817329F}"/>
              </a:ext>
            </a:extLst>
          </p:cNvPr>
          <p:cNvSpPr>
            <a:spLocks noGrp="1"/>
          </p:cNvSpPr>
          <p:nvPr>
            <p:ph type="title"/>
          </p:nvPr>
        </p:nvSpPr>
        <p:spPr>
          <a:xfrm>
            <a:off x="2880485" y="841375"/>
            <a:ext cx="6230857" cy="1230570"/>
          </a:xfrm>
        </p:spPr>
        <p:txBody>
          <a:bodyPr anchor="t">
            <a:normAutofit/>
          </a:bodyPr>
          <a:lstStyle/>
          <a:p>
            <a:pPr algn="l"/>
            <a:r>
              <a:rPr lang="en-US" sz="4400" dirty="0">
                <a:solidFill>
                  <a:schemeClr val="accent1"/>
                </a:solidFill>
              </a:rPr>
              <a:t>Meeting with Management</a:t>
            </a:r>
          </a:p>
        </p:txBody>
      </p:sp>
      <p:sp>
        <p:nvSpPr>
          <p:cNvPr id="67" name="Isosceles Triangle 66">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0D7CBEA0-0855-C347-80D4-BD638CB1E540}"/>
              </a:ext>
            </a:extLst>
          </p:cNvPr>
          <p:cNvSpPr>
            <a:spLocks noGrp="1"/>
          </p:cNvSpPr>
          <p:nvPr>
            <p:ph idx="1"/>
          </p:nvPr>
        </p:nvSpPr>
        <p:spPr>
          <a:xfrm>
            <a:off x="2880487" y="2249046"/>
            <a:ext cx="8654288" cy="3802762"/>
          </a:xfrm>
        </p:spPr>
        <p:txBody>
          <a:bodyPr anchor="t">
            <a:normAutofit/>
          </a:bodyPr>
          <a:lstStyle/>
          <a:p>
            <a:r>
              <a:rPr lang="en-US" altLang="en-US" sz="2400" dirty="0"/>
              <a:t>If we speak too aggressively,  we run the risk of getting a response to our tone and not our message </a:t>
            </a:r>
          </a:p>
          <a:p>
            <a:endParaRPr lang="en-US" altLang="en-US" sz="2400" dirty="0"/>
          </a:p>
          <a:p>
            <a:r>
              <a:rPr lang="en-US" altLang="en-US" sz="2400" dirty="0"/>
              <a:t>If we speak too passively others may not know what we want or feel they don’t have to take it seriously</a:t>
            </a:r>
            <a:endParaRPr lang="en-US" sz="2400" dirty="0"/>
          </a:p>
        </p:txBody>
      </p:sp>
    </p:spTree>
    <p:extLst>
      <p:ext uri="{BB962C8B-B14F-4D97-AF65-F5344CB8AC3E}">
        <p14:creationId xmlns:p14="http://schemas.microsoft.com/office/powerpoint/2010/main" val="39600363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3"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65" name="Rectangle 64">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7E4CDD-D044-6E44-BED5-E59056862F77}"/>
              </a:ext>
            </a:extLst>
          </p:cNvPr>
          <p:cNvSpPr>
            <a:spLocks noGrp="1"/>
          </p:cNvSpPr>
          <p:nvPr>
            <p:ph type="title"/>
          </p:nvPr>
        </p:nvSpPr>
        <p:spPr>
          <a:xfrm>
            <a:off x="2880485" y="841375"/>
            <a:ext cx="7614478" cy="1230570"/>
          </a:xfrm>
        </p:spPr>
        <p:txBody>
          <a:bodyPr anchor="t">
            <a:normAutofit fontScale="90000"/>
          </a:bodyPr>
          <a:lstStyle/>
          <a:p>
            <a:pPr algn="l"/>
            <a:r>
              <a:rPr lang="en-US" sz="4400" b="1" dirty="0">
                <a:solidFill>
                  <a:schemeClr val="accent1"/>
                </a:solidFill>
              </a:rPr>
              <a:t>Three parts of Assertive Statements</a:t>
            </a:r>
            <a:br>
              <a:rPr lang="en-US" sz="2800" b="1" dirty="0">
                <a:solidFill>
                  <a:schemeClr val="accent1"/>
                </a:solidFill>
              </a:rPr>
            </a:br>
            <a:endParaRPr lang="en-US" sz="2800" dirty="0">
              <a:solidFill>
                <a:schemeClr val="accent1"/>
              </a:solidFill>
            </a:endParaRPr>
          </a:p>
        </p:txBody>
      </p:sp>
      <p:sp>
        <p:nvSpPr>
          <p:cNvPr id="67" name="Isosceles Triangle 66">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D74FB473-C6F6-6844-9C27-F5885D126C1D}"/>
              </a:ext>
            </a:extLst>
          </p:cNvPr>
          <p:cNvSpPr>
            <a:spLocks noGrp="1"/>
          </p:cNvSpPr>
          <p:nvPr>
            <p:ph idx="1"/>
          </p:nvPr>
        </p:nvSpPr>
        <p:spPr>
          <a:xfrm>
            <a:off x="2880487" y="2249046"/>
            <a:ext cx="6193663" cy="3802762"/>
          </a:xfrm>
        </p:spPr>
        <p:txBody>
          <a:bodyPr anchor="t">
            <a:normAutofit/>
          </a:bodyPr>
          <a:lstStyle/>
          <a:p>
            <a:pPr>
              <a:lnSpc>
                <a:spcPct val="110000"/>
              </a:lnSpc>
              <a:buNone/>
              <a:defRPr/>
            </a:pPr>
            <a:r>
              <a:rPr lang="en-US" sz="1500" b="1" dirty="0"/>
              <a:t>A simple, specific, factual statement of the issue:  </a:t>
            </a:r>
          </a:p>
          <a:p>
            <a:pPr>
              <a:lnSpc>
                <a:spcPct val="110000"/>
              </a:lnSpc>
              <a:buNone/>
              <a:defRPr/>
            </a:pPr>
            <a:r>
              <a:rPr lang="en-US" sz="1500" b="1" i="1" dirty="0">
                <a:latin typeface="Comic Sans MS" pitchFamily="66" charset="0"/>
              </a:rPr>
              <a:t>                         </a:t>
            </a:r>
            <a:r>
              <a:rPr lang="en-US" sz="1500" dirty="0">
                <a:latin typeface="Comic Sans MS" pitchFamily="66" charset="0"/>
              </a:rPr>
              <a:t>On May 1 you assigned overtime to 			John Doe while Jane Roe has more seniority </a:t>
            </a:r>
          </a:p>
          <a:p>
            <a:pPr>
              <a:lnSpc>
                <a:spcPct val="110000"/>
              </a:lnSpc>
              <a:buNone/>
              <a:defRPr/>
            </a:pPr>
            <a:endParaRPr lang="en-US" sz="1500" b="1" dirty="0"/>
          </a:p>
          <a:p>
            <a:pPr>
              <a:lnSpc>
                <a:spcPct val="110000"/>
              </a:lnSpc>
              <a:buNone/>
              <a:defRPr/>
            </a:pPr>
            <a:r>
              <a:rPr lang="en-US" sz="1500" b="1" dirty="0"/>
              <a:t>How you feel about the issue and why:</a:t>
            </a:r>
          </a:p>
          <a:p>
            <a:pPr>
              <a:lnSpc>
                <a:spcPct val="110000"/>
              </a:lnSpc>
              <a:buNone/>
              <a:defRPr/>
            </a:pPr>
            <a:r>
              <a:rPr lang="en-US" sz="1500" dirty="0">
                <a:latin typeface="Comic Sans MS" pitchFamily="66" charset="0"/>
              </a:rPr>
              <a:t>This is a violation of our contract and we take it seriously </a:t>
            </a:r>
          </a:p>
          <a:p>
            <a:pPr>
              <a:lnSpc>
                <a:spcPct val="110000"/>
              </a:lnSpc>
              <a:buNone/>
              <a:defRPr/>
            </a:pPr>
            <a:endParaRPr lang="en-US" sz="1500" b="1" dirty="0"/>
          </a:p>
          <a:p>
            <a:pPr>
              <a:lnSpc>
                <a:spcPct val="110000"/>
              </a:lnSpc>
              <a:buNone/>
              <a:defRPr/>
            </a:pPr>
            <a:r>
              <a:rPr lang="en-US" sz="1500" b="1" dirty="0"/>
              <a:t>Specifically, what you want:</a:t>
            </a:r>
          </a:p>
          <a:p>
            <a:pPr>
              <a:lnSpc>
                <a:spcPct val="110000"/>
              </a:lnSpc>
              <a:buNone/>
              <a:defRPr/>
            </a:pPr>
            <a:r>
              <a:rPr lang="en-US" sz="1500" dirty="0">
                <a:latin typeface="Comic Sans MS" pitchFamily="66" charset="0"/>
              </a:rPr>
              <a:t>Pay Jane Roe as if she worked the overtime </a:t>
            </a:r>
          </a:p>
          <a:p>
            <a:pPr>
              <a:lnSpc>
                <a:spcPct val="110000"/>
              </a:lnSpc>
              <a:buNone/>
              <a:defRPr/>
            </a:pPr>
            <a:r>
              <a:rPr lang="en-US" sz="1500" dirty="0">
                <a:latin typeface="Comic Sans MS" pitchFamily="66" charset="0"/>
              </a:rPr>
              <a:t>and your agreement not to avoid seniority in the future</a:t>
            </a:r>
          </a:p>
          <a:p>
            <a:pPr>
              <a:lnSpc>
                <a:spcPct val="110000"/>
              </a:lnSpc>
            </a:pPr>
            <a:endParaRPr lang="en-US" sz="1500" dirty="0"/>
          </a:p>
        </p:txBody>
      </p:sp>
    </p:spTree>
    <p:extLst>
      <p:ext uri="{BB962C8B-B14F-4D97-AF65-F5344CB8AC3E}">
        <p14:creationId xmlns:p14="http://schemas.microsoft.com/office/powerpoint/2010/main" val="2870190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988AB-8E8F-E326-416C-359ED636C7B0}"/>
              </a:ext>
            </a:extLst>
          </p:cNvPr>
          <p:cNvSpPr>
            <a:spLocks noGrp="1"/>
          </p:cNvSpPr>
          <p:nvPr>
            <p:ph type="title"/>
          </p:nvPr>
        </p:nvSpPr>
        <p:spPr/>
        <p:txBody>
          <a:bodyPr>
            <a:normAutofit fontScale="90000"/>
          </a:bodyPr>
          <a:lstStyle/>
          <a:p>
            <a:r>
              <a:rPr lang="en-US" dirty="0"/>
              <a:t>Fundamentals of the Chain of command</a:t>
            </a:r>
            <a:br>
              <a:rPr lang="en-US" dirty="0"/>
            </a:br>
            <a:endParaRPr lang="en-US" dirty="0"/>
          </a:p>
        </p:txBody>
      </p:sp>
      <p:sp>
        <p:nvSpPr>
          <p:cNvPr id="3" name="Content Placeholder 2">
            <a:extLst>
              <a:ext uri="{FF2B5EF4-FFF2-40B4-BE49-F238E27FC236}">
                <a16:creationId xmlns:a16="http://schemas.microsoft.com/office/drawing/2014/main" id="{6B0ECFEB-3525-8747-6B3B-4F010C85391B}"/>
              </a:ext>
            </a:extLst>
          </p:cNvPr>
          <p:cNvSpPr>
            <a:spLocks noGrp="1"/>
          </p:cNvSpPr>
          <p:nvPr>
            <p:ph idx="1"/>
          </p:nvPr>
        </p:nvSpPr>
        <p:spPr/>
        <p:txBody>
          <a:bodyPr>
            <a:normAutofit lnSpcReduction="10000"/>
          </a:bodyPr>
          <a:lstStyle/>
          <a:p>
            <a:r>
              <a:rPr lang="en-US" dirty="0"/>
              <a:t>Shop Stewards are to always report to the chief stewards in your unit. The Chief steward will assist the rep with organizing grievances and tracking them and answering questions. </a:t>
            </a:r>
          </a:p>
          <a:p>
            <a:r>
              <a:rPr lang="en-US" dirty="0"/>
              <a:t>This helps prevent the union rep from getting overwhelmed with calls from members and stewards. </a:t>
            </a:r>
          </a:p>
          <a:p>
            <a:r>
              <a:rPr lang="en-US" dirty="0"/>
              <a:t>Chief Stewards are elected by their fellow stewards. This process is put in place by each individual bargaining unit. </a:t>
            </a:r>
          </a:p>
          <a:p>
            <a:r>
              <a:rPr lang="en-US" dirty="0"/>
              <a:t>Some units are too small, to which a chief is not necessary. This pertains to shops with several stewards and employees. </a:t>
            </a:r>
          </a:p>
          <a:p>
            <a:r>
              <a:rPr lang="en-US" dirty="0"/>
              <a:t>The employees are encouraged to always go to their department or unit steward first before contacting a rep or chief steward. </a:t>
            </a:r>
          </a:p>
        </p:txBody>
      </p:sp>
    </p:spTree>
    <p:extLst>
      <p:ext uri="{BB962C8B-B14F-4D97-AF65-F5344CB8AC3E}">
        <p14:creationId xmlns:p14="http://schemas.microsoft.com/office/powerpoint/2010/main" val="32934677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3"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65" name="Rectangle 64">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E4220D-D637-B04B-BEC5-2A741CE06AE2}"/>
              </a:ext>
            </a:extLst>
          </p:cNvPr>
          <p:cNvSpPr>
            <a:spLocks noGrp="1"/>
          </p:cNvSpPr>
          <p:nvPr>
            <p:ph type="title"/>
          </p:nvPr>
        </p:nvSpPr>
        <p:spPr>
          <a:xfrm>
            <a:off x="2880485" y="841375"/>
            <a:ext cx="6230857" cy="1230570"/>
          </a:xfrm>
        </p:spPr>
        <p:txBody>
          <a:bodyPr anchor="t">
            <a:normAutofit/>
          </a:bodyPr>
          <a:lstStyle/>
          <a:p>
            <a:pPr algn="l"/>
            <a:r>
              <a:rPr lang="en-US" sz="4400" dirty="0">
                <a:solidFill>
                  <a:schemeClr val="accent1"/>
                </a:solidFill>
              </a:rPr>
              <a:t>Don’ts:</a:t>
            </a:r>
          </a:p>
        </p:txBody>
      </p:sp>
      <p:sp>
        <p:nvSpPr>
          <p:cNvPr id="67" name="Isosceles Triangle 66">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75389968-939D-D449-8731-508018E7E58B}"/>
              </a:ext>
            </a:extLst>
          </p:cNvPr>
          <p:cNvSpPr>
            <a:spLocks noGrp="1"/>
          </p:cNvSpPr>
          <p:nvPr>
            <p:ph idx="1"/>
          </p:nvPr>
        </p:nvSpPr>
        <p:spPr>
          <a:xfrm>
            <a:off x="2880487" y="1909857"/>
            <a:ext cx="8713025" cy="4546602"/>
          </a:xfrm>
        </p:spPr>
        <p:txBody>
          <a:bodyPr anchor="t">
            <a:normAutofit fontScale="85000" lnSpcReduction="20000"/>
          </a:bodyPr>
          <a:lstStyle/>
          <a:p>
            <a:pPr>
              <a:lnSpc>
                <a:spcPct val="110000"/>
              </a:lnSpc>
              <a:buFont typeface="Wingdings 2" panose="05020102010507070707" pitchFamily="18" charset="2"/>
              <a:buChar char=""/>
              <a:defRPr/>
            </a:pPr>
            <a:r>
              <a:rPr lang="en-US" dirty="0"/>
              <a:t>Don’t talk to management alone. It drives a wedge between you and the member(s)</a:t>
            </a:r>
          </a:p>
          <a:p>
            <a:pPr>
              <a:lnSpc>
                <a:spcPct val="110000"/>
              </a:lnSpc>
              <a:buFont typeface="Wingdings 2" panose="05020102010507070707" pitchFamily="18" charset="2"/>
              <a:buChar char=""/>
              <a:defRPr/>
            </a:pPr>
            <a:endParaRPr lang="en-US" b="1" dirty="0"/>
          </a:p>
          <a:p>
            <a:pPr>
              <a:lnSpc>
                <a:spcPct val="110000"/>
              </a:lnSpc>
              <a:buFont typeface="Wingdings 2" panose="05020102010507070707" pitchFamily="18" charset="2"/>
              <a:buChar char=""/>
              <a:defRPr/>
            </a:pPr>
            <a:r>
              <a:rPr lang="en-US" dirty="0"/>
              <a:t>Don’t talk too much -- listen!</a:t>
            </a:r>
          </a:p>
          <a:p>
            <a:pPr>
              <a:lnSpc>
                <a:spcPct val="110000"/>
              </a:lnSpc>
              <a:buFont typeface="Wingdings 2" panose="05020102010507070707" pitchFamily="18" charset="2"/>
              <a:buChar char=""/>
              <a:defRPr/>
            </a:pPr>
            <a:endParaRPr lang="en-US" dirty="0"/>
          </a:p>
          <a:p>
            <a:pPr>
              <a:lnSpc>
                <a:spcPct val="110000"/>
              </a:lnSpc>
              <a:buFont typeface="Wingdings 2" panose="05020102010507070707" pitchFamily="18" charset="2"/>
              <a:buChar char=""/>
              <a:defRPr/>
            </a:pPr>
            <a:r>
              <a:rPr lang="en-US" dirty="0"/>
              <a:t>Don’t  lose your temper</a:t>
            </a:r>
          </a:p>
          <a:p>
            <a:pPr marL="274320" indent="-274320">
              <a:lnSpc>
                <a:spcPct val="110000"/>
              </a:lnSpc>
              <a:buFont typeface="Wingdings 2"/>
              <a:buChar char=""/>
              <a:defRPr/>
            </a:pPr>
            <a:endParaRPr lang="en-US" dirty="0"/>
          </a:p>
          <a:p>
            <a:pPr marL="274320" indent="-274320">
              <a:lnSpc>
                <a:spcPct val="110000"/>
              </a:lnSpc>
              <a:buFont typeface="Wingdings 2"/>
              <a:buChar char=""/>
              <a:defRPr/>
            </a:pPr>
            <a:r>
              <a:rPr lang="en-US" dirty="0"/>
              <a:t>Don’t let management run the meeting</a:t>
            </a:r>
          </a:p>
          <a:p>
            <a:pPr marL="274320" indent="-274320">
              <a:lnSpc>
                <a:spcPct val="110000"/>
              </a:lnSpc>
              <a:buFont typeface="Wingdings 2"/>
              <a:buChar char=""/>
              <a:defRPr/>
            </a:pPr>
            <a:endParaRPr lang="en-US" dirty="0"/>
          </a:p>
          <a:p>
            <a:pPr marL="274320" indent="-274320">
              <a:lnSpc>
                <a:spcPct val="110000"/>
              </a:lnSpc>
              <a:buFont typeface="Wingdings 2"/>
              <a:buChar char=""/>
              <a:defRPr/>
            </a:pPr>
            <a:r>
              <a:rPr lang="en-US" dirty="0"/>
              <a:t>Don’t get sidetracked, intimidated </a:t>
            </a:r>
          </a:p>
          <a:p>
            <a:pPr marL="274320" indent="-274320">
              <a:lnSpc>
                <a:spcPct val="110000"/>
              </a:lnSpc>
              <a:buNone/>
              <a:defRPr/>
            </a:pPr>
            <a:r>
              <a:rPr lang="en-US" dirty="0"/>
              <a:t>	or defensive</a:t>
            </a:r>
          </a:p>
          <a:p>
            <a:pPr marL="274320" indent="-274320">
              <a:lnSpc>
                <a:spcPct val="110000"/>
              </a:lnSpc>
              <a:buFont typeface="Wingdings 2"/>
              <a:buChar char=""/>
              <a:defRPr/>
            </a:pPr>
            <a:endParaRPr lang="en-US" dirty="0"/>
          </a:p>
          <a:p>
            <a:pPr marL="274320" indent="-274320">
              <a:lnSpc>
                <a:spcPct val="110000"/>
              </a:lnSpc>
              <a:buFont typeface="Wingdings 2"/>
              <a:buChar char=""/>
              <a:defRPr/>
            </a:pPr>
            <a:r>
              <a:rPr lang="en-US" dirty="0"/>
              <a:t>Don’t disagree among yourselves </a:t>
            </a:r>
          </a:p>
          <a:p>
            <a:pPr marL="274320" indent="-274320">
              <a:lnSpc>
                <a:spcPct val="110000"/>
              </a:lnSpc>
              <a:buNone/>
              <a:defRPr/>
            </a:pPr>
            <a:r>
              <a:rPr lang="en-US" dirty="0"/>
              <a:t>	in front of management. </a:t>
            </a:r>
          </a:p>
          <a:p>
            <a:pPr>
              <a:lnSpc>
                <a:spcPct val="110000"/>
              </a:lnSpc>
            </a:pPr>
            <a:endParaRPr lang="en-US" sz="1000" dirty="0"/>
          </a:p>
        </p:txBody>
      </p:sp>
    </p:spTree>
    <p:extLst>
      <p:ext uri="{BB962C8B-B14F-4D97-AF65-F5344CB8AC3E}">
        <p14:creationId xmlns:p14="http://schemas.microsoft.com/office/powerpoint/2010/main" val="6465954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3"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65" name="Rectangle 64">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CBC0A7-DBCC-2D48-845E-85DB2E178E95}"/>
              </a:ext>
            </a:extLst>
          </p:cNvPr>
          <p:cNvSpPr>
            <a:spLocks noGrp="1"/>
          </p:cNvSpPr>
          <p:nvPr>
            <p:ph type="title"/>
          </p:nvPr>
        </p:nvSpPr>
        <p:spPr>
          <a:xfrm>
            <a:off x="2880485" y="841375"/>
            <a:ext cx="8827327" cy="1230570"/>
          </a:xfrm>
        </p:spPr>
        <p:txBody>
          <a:bodyPr anchor="t">
            <a:normAutofit fontScale="90000"/>
          </a:bodyPr>
          <a:lstStyle/>
          <a:p>
            <a:pPr algn="l"/>
            <a:r>
              <a:rPr lang="en-US" sz="4400" b="1" dirty="0">
                <a:solidFill>
                  <a:schemeClr val="accent1"/>
                </a:solidFill>
              </a:rPr>
              <a:t>Sample language for grievance presentations</a:t>
            </a:r>
            <a:br>
              <a:rPr lang="en-US" sz="2800" dirty="0">
                <a:solidFill>
                  <a:schemeClr val="accent1"/>
                </a:solidFill>
              </a:rPr>
            </a:br>
            <a:endParaRPr lang="en-US" sz="2800" dirty="0">
              <a:solidFill>
                <a:schemeClr val="accent1"/>
              </a:solidFill>
            </a:endParaRPr>
          </a:p>
        </p:txBody>
      </p:sp>
      <p:sp>
        <p:nvSpPr>
          <p:cNvPr id="67" name="Isosceles Triangle 66">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A4AAB9B5-E9AB-A14C-8FB1-91FE0508E0AC}"/>
              </a:ext>
            </a:extLst>
          </p:cNvPr>
          <p:cNvSpPr>
            <a:spLocks noGrp="1"/>
          </p:cNvSpPr>
          <p:nvPr>
            <p:ph idx="1"/>
          </p:nvPr>
        </p:nvSpPr>
        <p:spPr>
          <a:xfrm>
            <a:off x="2880487" y="2249046"/>
            <a:ext cx="8620951" cy="3802762"/>
          </a:xfrm>
        </p:spPr>
        <p:txBody>
          <a:bodyPr anchor="t">
            <a:normAutofit/>
          </a:bodyPr>
          <a:lstStyle/>
          <a:p>
            <a:pPr>
              <a:lnSpc>
                <a:spcPct val="110000"/>
              </a:lnSpc>
              <a:buNone/>
            </a:pPr>
            <a:r>
              <a:rPr lang="en-US" altLang="en-US" sz="2000" dirty="0"/>
              <a:t>Openings:</a:t>
            </a:r>
          </a:p>
          <a:p>
            <a:pPr>
              <a:lnSpc>
                <a:spcPct val="110000"/>
              </a:lnSpc>
              <a:buNone/>
            </a:pPr>
            <a:endParaRPr lang="en-US" altLang="en-US" sz="2000" dirty="0"/>
          </a:p>
          <a:p>
            <a:pPr>
              <a:lnSpc>
                <a:spcPct val="110000"/>
              </a:lnSpc>
            </a:pPr>
            <a:r>
              <a:rPr lang="en-US" altLang="en-US" sz="2000" i="1" dirty="0"/>
              <a:t>“We are here to discuss the discipline you took against our member.  Since the burden of proof is yours, we want to hear why you took this action and how you met the tests of just cause”</a:t>
            </a:r>
          </a:p>
          <a:p>
            <a:pPr>
              <a:lnSpc>
                <a:spcPct val="110000"/>
              </a:lnSpc>
            </a:pPr>
            <a:endParaRPr lang="en-US" altLang="en-US" sz="2000" i="1" dirty="0"/>
          </a:p>
          <a:p>
            <a:pPr>
              <a:lnSpc>
                <a:spcPct val="110000"/>
              </a:lnSpc>
            </a:pPr>
            <a:r>
              <a:rPr lang="en-US" altLang="en-US" sz="2000" i="1" dirty="0"/>
              <a:t>“We filed a grievance over your action which violates our contract.  We will now outline the facts as we see them, which parts of the contract were violated and what we want as a remedy”</a:t>
            </a:r>
          </a:p>
          <a:p>
            <a:pPr>
              <a:lnSpc>
                <a:spcPct val="110000"/>
              </a:lnSpc>
            </a:pPr>
            <a:endParaRPr lang="en-US" sz="1600" dirty="0"/>
          </a:p>
        </p:txBody>
      </p:sp>
    </p:spTree>
    <p:extLst>
      <p:ext uri="{BB962C8B-B14F-4D97-AF65-F5344CB8AC3E}">
        <p14:creationId xmlns:p14="http://schemas.microsoft.com/office/powerpoint/2010/main" val="42229642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3"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65" name="Rectangle 64">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81E640-9BF3-9449-A272-DC3BC0D86995}"/>
              </a:ext>
            </a:extLst>
          </p:cNvPr>
          <p:cNvSpPr>
            <a:spLocks noGrp="1"/>
          </p:cNvSpPr>
          <p:nvPr>
            <p:ph type="title"/>
          </p:nvPr>
        </p:nvSpPr>
        <p:spPr>
          <a:xfrm>
            <a:off x="2880485" y="406267"/>
            <a:ext cx="9049577" cy="1230570"/>
          </a:xfrm>
        </p:spPr>
        <p:txBody>
          <a:bodyPr anchor="t">
            <a:noAutofit/>
          </a:bodyPr>
          <a:lstStyle/>
          <a:p>
            <a:pPr algn="l"/>
            <a:r>
              <a:rPr lang="en-US" sz="4400" dirty="0">
                <a:solidFill>
                  <a:schemeClr val="accent1"/>
                </a:solidFill>
              </a:rPr>
              <a:t>Call for a caucus</a:t>
            </a:r>
          </a:p>
        </p:txBody>
      </p:sp>
      <p:sp>
        <p:nvSpPr>
          <p:cNvPr id="67" name="Isosceles Triangle 66">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20CF2ACA-36E7-E94B-A5B1-CF034DA18436}"/>
              </a:ext>
            </a:extLst>
          </p:cNvPr>
          <p:cNvSpPr>
            <a:spLocks noGrp="1"/>
          </p:cNvSpPr>
          <p:nvPr>
            <p:ph idx="1"/>
          </p:nvPr>
        </p:nvSpPr>
        <p:spPr>
          <a:xfrm>
            <a:off x="2859850" y="1815535"/>
            <a:ext cx="8713025" cy="4636198"/>
          </a:xfrm>
        </p:spPr>
        <p:txBody>
          <a:bodyPr anchor="t">
            <a:normAutofit/>
          </a:bodyPr>
          <a:lstStyle/>
          <a:p>
            <a:pPr>
              <a:lnSpc>
                <a:spcPct val="110000"/>
              </a:lnSpc>
            </a:pPr>
            <a:r>
              <a:rPr lang="en-US" sz="1600" dirty="0"/>
              <a:t>If your strategy hits a snag</a:t>
            </a:r>
          </a:p>
          <a:p>
            <a:pPr>
              <a:lnSpc>
                <a:spcPct val="110000"/>
              </a:lnSpc>
            </a:pPr>
            <a:r>
              <a:rPr lang="en-US" sz="1600" dirty="0"/>
              <a:t>To question grievant(s)</a:t>
            </a:r>
          </a:p>
          <a:p>
            <a:pPr>
              <a:lnSpc>
                <a:spcPct val="110000"/>
              </a:lnSpc>
            </a:pPr>
            <a:r>
              <a:rPr lang="en-US" sz="1600" dirty="0"/>
              <a:t>Consider a settlement offer</a:t>
            </a:r>
          </a:p>
          <a:p>
            <a:pPr>
              <a:lnSpc>
                <a:spcPct val="110000"/>
              </a:lnSpc>
              <a:buNone/>
            </a:pPr>
            <a:endParaRPr lang="en-US" altLang="en-US" sz="1500" b="1" dirty="0"/>
          </a:p>
          <a:p>
            <a:pPr>
              <a:lnSpc>
                <a:spcPct val="110000"/>
              </a:lnSpc>
              <a:buNone/>
            </a:pPr>
            <a:r>
              <a:rPr lang="en-US" altLang="en-US" sz="1500" b="1" dirty="0"/>
              <a:t>Sample language to call a caucus:</a:t>
            </a:r>
            <a:br>
              <a:rPr lang="en-US" altLang="en-US" sz="1500" b="1" dirty="0"/>
            </a:br>
            <a:endParaRPr lang="en-US" altLang="en-US" sz="1500" dirty="0"/>
          </a:p>
          <a:p>
            <a:pPr>
              <a:lnSpc>
                <a:spcPct val="110000"/>
              </a:lnSpc>
            </a:pPr>
            <a:r>
              <a:rPr lang="en-US" altLang="en-US" sz="1500" i="1" dirty="0"/>
              <a:t>“Excuse me, we would like to take a break to discuss some things, we need about ten minutes.”  </a:t>
            </a:r>
          </a:p>
          <a:p>
            <a:pPr marL="0" indent="0">
              <a:lnSpc>
                <a:spcPct val="110000"/>
              </a:lnSpc>
              <a:buNone/>
            </a:pPr>
            <a:endParaRPr lang="en-US" altLang="en-US" sz="1500" i="1" dirty="0"/>
          </a:p>
          <a:p>
            <a:pPr>
              <a:lnSpc>
                <a:spcPct val="110000"/>
              </a:lnSpc>
            </a:pPr>
            <a:r>
              <a:rPr lang="en-US" altLang="en-US" sz="1500" i="1" dirty="0"/>
              <a:t>“Let us take a caucus to consider your proposal.”</a:t>
            </a:r>
          </a:p>
          <a:p>
            <a:pPr>
              <a:lnSpc>
                <a:spcPct val="110000"/>
              </a:lnSpc>
            </a:pPr>
            <a:endParaRPr lang="en-US" altLang="en-US" sz="1500" i="1" dirty="0"/>
          </a:p>
          <a:p>
            <a:pPr>
              <a:lnSpc>
                <a:spcPct val="110000"/>
              </a:lnSpc>
            </a:pPr>
            <a:r>
              <a:rPr lang="en-US" altLang="en-US" sz="1500" i="1" dirty="0"/>
              <a:t>“The way you are talking to us is not acceptable. We will take a caucus to give you some time to compose yourself.  Call us when you are ready to continue the meeting in a respectful way.”</a:t>
            </a:r>
          </a:p>
          <a:p>
            <a:pPr>
              <a:lnSpc>
                <a:spcPct val="110000"/>
              </a:lnSpc>
            </a:pPr>
            <a:endParaRPr lang="en-US" altLang="en-US" sz="1500" i="1" dirty="0"/>
          </a:p>
          <a:p>
            <a:pPr>
              <a:lnSpc>
                <a:spcPct val="110000"/>
              </a:lnSpc>
            </a:pPr>
            <a:endParaRPr lang="en-US" sz="1500" dirty="0"/>
          </a:p>
        </p:txBody>
      </p:sp>
    </p:spTree>
    <p:extLst>
      <p:ext uri="{BB962C8B-B14F-4D97-AF65-F5344CB8AC3E}">
        <p14:creationId xmlns:p14="http://schemas.microsoft.com/office/powerpoint/2010/main" val="11695489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3"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65" name="Rectangle 64">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394FC8-502B-914A-8AA8-EAB8B86422A6}"/>
              </a:ext>
            </a:extLst>
          </p:cNvPr>
          <p:cNvSpPr>
            <a:spLocks noGrp="1"/>
          </p:cNvSpPr>
          <p:nvPr>
            <p:ph type="title"/>
          </p:nvPr>
        </p:nvSpPr>
        <p:spPr>
          <a:xfrm>
            <a:off x="2588829" y="841375"/>
            <a:ext cx="9341234" cy="1230570"/>
          </a:xfrm>
        </p:spPr>
        <p:txBody>
          <a:bodyPr anchor="t">
            <a:noAutofit/>
          </a:bodyPr>
          <a:lstStyle/>
          <a:p>
            <a:pPr algn="l"/>
            <a:r>
              <a:rPr lang="en-US" sz="4400" b="1" dirty="0">
                <a:solidFill>
                  <a:schemeClr val="accent1"/>
                </a:solidFill>
              </a:rPr>
              <a:t>Sample language to conclude the meeting:</a:t>
            </a:r>
            <a:endParaRPr lang="en-US" sz="4400" dirty="0">
              <a:solidFill>
                <a:schemeClr val="accent1"/>
              </a:solidFill>
            </a:endParaRPr>
          </a:p>
        </p:txBody>
      </p:sp>
      <p:sp>
        <p:nvSpPr>
          <p:cNvPr id="67" name="Isosceles Triangle 66">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5FFB14F2-4D2D-5E4F-8AAD-9FCE4E8C45A6}"/>
              </a:ext>
            </a:extLst>
          </p:cNvPr>
          <p:cNvSpPr>
            <a:spLocks noGrp="1"/>
          </p:cNvSpPr>
          <p:nvPr>
            <p:ph idx="1"/>
          </p:nvPr>
        </p:nvSpPr>
        <p:spPr>
          <a:xfrm>
            <a:off x="2880487" y="2249046"/>
            <a:ext cx="8713025" cy="4080192"/>
          </a:xfrm>
        </p:spPr>
        <p:txBody>
          <a:bodyPr anchor="t">
            <a:normAutofit fontScale="92500" lnSpcReduction="10000"/>
          </a:bodyPr>
          <a:lstStyle/>
          <a:p>
            <a:pPr>
              <a:lnSpc>
                <a:spcPct val="110000"/>
              </a:lnSpc>
            </a:pPr>
            <a:r>
              <a:rPr lang="en-US" altLang="en-US" sz="2000" i="1" dirty="0"/>
              <a:t>Since we cannot settle this here, we will be sending this grievance to the next step</a:t>
            </a:r>
          </a:p>
          <a:p>
            <a:pPr marL="0" indent="0">
              <a:lnSpc>
                <a:spcPct val="110000"/>
              </a:lnSpc>
              <a:buNone/>
            </a:pPr>
            <a:endParaRPr lang="en-US" altLang="en-US" sz="2000" dirty="0"/>
          </a:p>
          <a:p>
            <a:pPr>
              <a:lnSpc>
                <a:spcPct val="110000"/>
              </a:lnSpc>
            </a:pPr>
            <a:r>
              <a:rPr lang="en-US" altLang="en-US" sz="2000" i="1" dirty="0"/>
              <a:t>We will consider your proposed settlement and get back to you by the end of the day tomorrow</a:t>
            </a:r>
          </a:p>
          <a:p>
            <a:pPr>
              <a:lnSpc>
                <a:spcPct val="110000"/>
              </a:lnSpc>
            </a:pPr>
            <a:endParaRPr lang="en-US" altLang="en-US" sz="2000" dirty="0"/>
          </a:p>
          <a:p>
            <a:pPr>
              <a:lnSpc>
                <a:spcPct val="110000"/>
              </a:lnSpc>
            </a:pPr>
            <a:r>
              <a:rPr lang="en-US" altLang="en-US" sz="2000" i="1" dirty="0"/>
              <a:t>To summarize, you will consider our proposal and get back to us by the end of the day tomorrow</a:t>
            </a:r>
          </a:p>
          <a:p>
            <a:pPr>
              <a:lnSpc>
                <a:spcPct val="110000"/>
              </a:lnSpc>
            </a:pPr>
            <a:endParaRPr lang="en-US" altLang="en-US" sz="2000" dirty="0"/>
          </a:p>
          <a:p>
            <a:pPr>
              <a:lnSpc>
                <a:spcPct val="110000"/>
              </a:lnSpc>
            </a:pPr>
            <a:r>
              <a:rPr lang="en-US" altLang="en-US" sz="2000" dirty="0"/>
              <a:t>We are not happy with your unwillingness to resolve this case.  We will be reporting to our members and taking appropriate action</a:t>
            </a:r>
          </a:p>
          <a:p>
            <a:pPr>
              <a:lnSpc>
                <a:spcPct val="110000"/>
              </a:lnSpc>
            </a:pPr>
            <a:endParaRPr lang="en-US" sz="1100" dirty="0"/>
          </a:p>
        </p:txBody>
      </p:sp>
    </p:spTree>
    <p:extLst>
      <p:ext uri="{BB962C8B-B14F-4D97-AF65-F5344CB8AC3E}">
        <p14:creationId xmlns:p14="http://schemas.microsoft.com/office/powerpoint/2010/main" val="29159108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3"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65" name="Rectangle 64">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9987F6-B8B7-E04E-8DDB-5FD48AFEBD1C}"/>
              </a:ext>
            </a:extLst>
          </p:cNvPr>
          <p:cNvSpPr>
            <a:spLocks noGrp="1"/>
          </p:cNvSpPr>
          <p:nvPr>
            <p:ph type="title"/>
          </p:nvPr>
        </p:nvSpPr>
        <p:spPr>
          <a:xfrm>
            <a:off x="2880485" y="841375"/>
            <a:ext cx="6230857" cy="1230570"/>
          </a:xfrm>
        </p:spPr>
        <p:txBody>
          <a:bodyPr anchor="t">
            <a:normAutofit/>
          </a:bodyPr>
          <a:lstStyle/>
          <a:p>
            <a:pPr algn="l"/>
            <a:r>
              <a:rPr lang="en-US" sz="4400" b="1" dirty="0">
                <a:solidFill>
                  <a:schemeClr val="accent1"/>
                </a:solidFill>
              </a:rPr>
              <a:t>After the hearing</a:t>
            </a:r>
            <a:r>
              <a:rPr lang="en-US" sz="4400" dirty="0">
                <a:solidFill>
                  <a:schemeClr val="accent1"/>
                </a:solidFill>
              </a:rPr>
              <a:t>:</a:t>
            </a:r>
          </a:p>
        </p:txBody>
      </p:sp>
      <p:sp>
        <p:nvSpPr>
          <p:cNvPr id="67" name="Isosceles Triangle 66">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A28DB28F-A4A2-CF44-8385-C267ACDC7F8B}"/>
              </a:ext>
            </a:extLst>
          </p:cNvPr>
          <p:cNvSpPr>
            <a:spLocks noGrp="1"/>
          </p:cNvSpPr>
          <p:nvPr>
            <p:ph idx="1"/>
          </p:nvPr>
        </p:nvSpPr>
        <p:spPr>
          <a:xfrm>
            <a:off x="2880487" y="2249045"/>
            <a:ext cx="8713025" cy="4207413"/>
          </a:xfrm>
        </p:spPr>
        <p:txBody>
          <a:bodyPr anchor="t">
            <a:normAutofit fontScale="70000" lnSpcReduction="20000"/>
          </a:bodyPr>
          <a:lstStyle/>
          <a:p>
            <a:pPr>
              <a:lnSpc>
                <a:spcPct val="110000"/>
              </a:lnSpc>
              <a:defRPr/>
            </a:pPr>
            <a:r>
              <a:rPr lang="en-US" sz="2400" dirty="0"/>
              <a:t>Review management’s answer with the grievant(s)</a:t>
            </a:r>
          </a:p>
          <a:p>
            <a:pPr>
              <a:lnSpc>
                <a:spcPct val="110000"/>
              </a:lnSpc>
              <a:defRPr/>
            </a:pPr>
            <a:endParaRPr lang="en-US" sz="2400" dirty="0"/>
          </a:p>
          <a:p>
            <a:pPr>
              <a:lnSpc>
                <a:spcPct val="110000"/>
              </a:lnSpc>
              <a:defRPr/>
            </a:pPr>
            <a:r>
              <a:rPr lang="en-US" sz="2400" dirty="0"/>
              <a:t>Review what you learned about management’s position that will help you determine next steps</a:t>
            </a:r>
          </a:p>
          <a:p>
            <a:pPr>
              <a:lnSpc>
                <a:spcPct val="110000"/>
              </a:lnSpc>
              <a:defRPr/>
            </a:pPr>
            <a:endParaRPr lang="en-US" sz="2400" dirty="0"/>
          </a:p>
          <a:p>
            <a:pPr>
              <a:lnSpc>
                <a:spcPct val="110000"/>
              </a:lnSpc>
              <a:defRPr/>
            </a:pPr>
            <a:r>
              <a:rPr lang="en-US" sz="2400" dirty="0"/>
              <a:t>If settled, publicize and celebrate a victory, (but don’t gloat)</a:t>
            </a:r>
          </a:p>
          <a:p>
            <a:pPr>
              <a:lnSpc>
                <a:spcPct val="110000"/>
              </a:lnSpc>
              <a:defRPr/>
            </a:pPr>
            <a:endParaRPr lang="en-US" sz="2400" dirty="0"/>
          </a:p>
          <a:p>
            <a:pPr>
              <a:lnSpc>
                <a:spcPct val="110000"/>
              </a:lnSpc>
              <a:defRPr/>
            </a:pPr>
            <a:r>
              <a:rPr lang="en-US" sz="2400" dirty="0"/>
              <a:t>Follow up within the specified time limits</a:t>
            </a:r>
          </a:p>
          <a:p>
            <a:pPr>
              <a:lnSpc>
                <a:spcPct val="110000"/>
              </a:lnSpc>
              <a:defRPr/>
            </a:pPr>
            <a:endParaRPr lang="en-US" sz="2400" dirty="0"/>
          </a:p>
          <a:p>
            <a:pPr>
              <a:lnSpc>
                <a:spcPct val="110000"/>
              </a:lnSpc>
              <a:defRPr/>
            </a:pPr>
            <a:r>
              <a:rPr lang="en-US" sz="2400" dirty="0"/>
              <a:t>Get management’s commitments in writing</a:t>
            </a:r>
          </a:p>
          <a:p>
            <a:pPr>
              <a:lnSpc>
                <a:spcPct val="110000"/>
              </a:lnSpc>
              <a:defRPr/>
            </a:pPr>
            <a:endParaRPr lang="en-US" sz="2400" dirty="0"/>
          </a:p>
          <a:p>
            <a:pPr>
              <a:lnSpc>
                <a:spcPct val="110000"/>
              </a:lnSpc>
              <a:defRPr/>
            </a:pPr>
            <a:r>
              <a:rPr lang="en-US" sz="2400" dirty="0"/>
              <a:t>Keep the members informed and involved</a:t>
            </a:r>
          </a:p>
          <a:p>
            <a:pPr>
              <a:lnSpc>
                <a:spcPct val="110000"/>
              </a:lnSpc>
            </a:pPr>
            <a:endParaRPr lang="en-US" sz="1200" dirty="0"/>
          </a:p>
        </p:txBody>
      </p:sp>
    </p:spTree>
    <p:extLst>
      <p:ext uri="{BB962C8B-B14F-4D97-AF65-F5344CB8AC3E}">
        <p14:creationId xmlns:p14="http://schemas.microsoft.com/office/powerpoint/2010/main" val="2299887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 name="Rectangle 79">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83"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6"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7"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8"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1"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3"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4"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5"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6"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7"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8"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9"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0"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1"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105" name="Rectangle 104">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20190B-4328-9441-9076-4C653AE44E4C}"/>
              </a:ext>
            </a:extLst>
          </p:cNvPr>
          <p:cNvSpPr>
            <a:spLocks noGrp="1"/>
          </p:cNvSpPr>
          <p:nvPr>
            <p:ph type="title"/>
          </p:nvPr>
        </p:nvSpPr>
        <p:spPr>
          <a:xfrm>
            <a:off x="2880485" y="841375"/>
            <a:ext cx="6230857" cy="1230570"/>
          </a:xfrm>
        </p:spPr>
        <p:txBody>
          <a:bodyPr anchor="t">
            <a:normAutofit/>
          </a:bodyPr>
          <a:lstStyle/>
          <a:p>
            <a:pPr algn="l"/>
            <a:r>
              <a:rPr lang="en-US" sz="4400" dirty="0">
                <a:solidFill>
                  <a:schemeClr val="accent1"/>
                </a:solidFill>
              </a:rPr>
              <a:t>The Laws That Govern</a:t>
            </a:r>
          </a:p>
        </p:txBody>
      </p:sp>
      <p:sp>
        <p:nvSpPr>
          <p:cNvPr id="107" name="Isosceles Triangle 106">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75" name="Content Placeholder 2">
            <a:extLst>
              <a:ext uri="{FF2B5EF4-FFF2-40B4-BE49-F238E27FC236}">
                <a16:creationId xmlns:a16="http://schemas.microsoft.com/office/drawing/2014/main" id="{E2620AE9-C0CB-0048-8B6C-241B978A17E2}"/>
              </a:ext>
            </a:extLst>
          </p:cNvPr>
          <p:cNvSpPr>
            <a:spLocks noGrp="1"/>
          </p:cNvSpPr>
          <p:nvPr>
            <p:ph idx="1"/>
          </p:nvPr>
        </p:nvSpPr>
        <p:spPr>
          <a:xfrm>
            <a:off x="2880487" y="1764145"/>
            <a:ext cx="8827325" cy="4287663"/>
          </a:xfrm>
        </p:spPr>
        <p:txBody>
          <a:bodyPr anchor="t">
            <a:normAutofit/>
          </a:bodyPr>
          <a:lstStyle/>
          <a:p>
            <a:r>
              <a:rPr lang="en-US" sz="2400" dirty="0"/>
              <a:t>National Labor Relations Act (NLRA) Federal Labor Law that covers most private sector workers in the US. </a:t>
            </a:r>
          </a:p>
          <a:p>
            <a:r>
              <a:rPr lang="en-US" sz="2400" dirty="0"/>
              <a:t>Public Employee Labor Relations Act (PELRA) is the law that covers public sector workers like school employees. </a:t>
            </a:r>
          </a:p>
          <a:p>
            <a:r>
              <a:rPr lang="en-US" sz="2400" dirty="0"/>
              <a:t>State Labor Law</a:t>
            </a:r>
          </a:p>
          <a:p>
            <a:r>
              <a:rPr lang="en-US" sz="2400" dirty="0"/>
              <a:t>Collective Bargaining Agreement (CBA)</a:t>
            </a:r>
          </a:p>
          <a:p>
            <a:r>
              <a:rPr lang="en-US" sz="2400" dirty="0"/>
              <a:t>Company Policies</a:t>
            </a:r>
          </a:p>
          <a:p>
            <a:r>
              <a:rPr lang="en-US" sz="2400" dirty="0"/>
              <a:t>Past Practice</a:t>
            </a:r>
          </a:p>
        </p:txBody>
      </p:sp>
    </p:spTree>
    <p:extLst>
      <p:ext uri="{BB962C8B-B14F-4D97-AF65-F5344CB8AC3E}">
        <p14:creationId xmlns:p14="http://schemas.microsoft.com/office/powerpoint/2010/main" val="398177821"/>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40F2DE27-1297-4129-8109-8A8F621F60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2" name="Group 91">
            <a:extLst>
              <a:ext uri="{FF2B5EF4-FFF2-40B4-BE49-F238E27FC236}">
                <a16:creationId xmlns:a16="http://schemas.microsoft.com/office/drawing/2014/main" id="{EE3576CE-E327-4733-A289-BEFB35F754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43" name="Freeform 5">
              <a:extLst>
                <a:ext uri="{FF2B5EF4-FFF2-40B4-BE49-F238E27FC236}">
                  <a16:creationId xmlns:a16="http://schemas.microsoft.com/office/drawing/2014/main" id="{EF2E2475-8B34-4000-B8B4-D1C0480EAC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 name="Freeform 6">
              <a:extLst>
                <a:ext uri="{FF2B5EF4-FFF2-40B4-BE49-F238E27FC236}">
                  <a16:creationId xmlns:a16="http://schemas.microsoft.com/office/drawing/2014/main" id="{AFF0158B-67CA-4E5D-82E9-032946005C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 name="Freeform 7">
              <a:extLst>
                <a:ext uri="{FF2B5EF4-FFF2-40B4-BE49-F238E27FC236}">
                  <a16:creationId xmlns:a16="http://schemas.microsoft.com/office/drawing/2014/main" id="{E791B238-571A-4C82-9B16-63D94A891B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 name="Freeform 8">
              <a:extLst>
                <a:ext uri="{FF2B5EF4-FFF2-40B4-BE49-F238E27FC236}">
                  <a16:creationId xmlns:a16="http://schemas.microsoft.com/office/drawing/2014/main" id="{70F10DD1-A998-4B23-8C15-31B7FD35E9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 name="Freeform 9">
              <a:extLst>
                <a:ext uri="{FF2B5EF4-FFF2-40B4-BE49-F238E27FC236}">
                  <a16:creationId xmlns:a16="http://schemas.microsoft.com/office/drawing/2014/main" id="{AE6BBC61-DC1C-44DA-9B00-6F69CE21D8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Freeform 10">
              <a:extLst>
                <a:ext uri="{FF2B5EF4-FFF2-40B4-BE49-F238E27FC236}">
                  <a16:creationId xmlns:a16="http://schemas.microsoft.com/office/drawing/2014/main" id="{906CAA79-7669-426E-AB78-3E141D4751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 name="Freeform 11">
              <a:extLst>
                <a:ext uri="{FF2B5EF4-FFF2-40B4-BE49-F238E27FC236}">
                  <a16:creationId xmlns:a16="http://schemas.microsoft.com/office/drawing/2014/main" id="{DA6EE275-29A0-4962-AFA6-FAD32DF50F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Freeform 12">
              <a:extLst>
                <a:ext uri="{FF2B5EF4-FFF2-40B4-BE49-F238E27FC236}">
                  <a16:creationId xmlns:a16="http://schemas.microsoft.com/office/drawing/2014/main" id="{2274EE13-0D62-4489-9B61-C616736FA1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Freeform 13">
              <a:extLst>
                <a:ext uri="{FF2B5EF4-FFF2-40B4-BE49-F238E27FC236}">
                  <a16:creationId xmlns:a16="http://schemas.microsoft.com/office/drawing/2014/main" id="{471730B6-C7FB-45ED-BCC5-40FD45BF26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 name="Freeform 14">
              <a:extLst>
                <a:ext uri="{FF2B5EF4-FFF2-40B4-BE49-F238E27FC236}">
                  <a16:creationId xmlns:a16="http://schemas.microsoft.com/office/drawing/2014/main" id="{D6FE80FB-C4EF-4D79-9559-D63549F146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 name="Freeform 15">
              <a:extLst>
                <a:ext uri="{FF2B5EF4-FFF2-40B4-BE49-F238E27FC236}">
                  <a16:creationId xmlns:a16="http://schemas.microsoft.com/office/drawing/2014/main" id="{C9CBAF19-21AE-40E8-8965-D5E6042F25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Freeform 16">
              <a:extLst>
                <a:ext uri="{FF2B5EF4-FFF2-40B4-BE49-F238E27FC236}">
                  <a16:creationId xmlns:a16="http://schemas.microsoft.com/office/drawing/2014/main" id="{EBA99019-E134-4FD1-9B9C-5F2DCAAA98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 name="Freeform 17">
              <a:extLst>
                <a:ext uri="{FF2B5EF4-FFF2-40B4-BE49-F238E27FC236}">
                  <a16:creationId xmlns:a16="http://schemas.microsoft.com/office/drawing/2014/main" id="{00B654CA-DF8B-44BB-BF62-5B028D5222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 name="Freeform 18">
              <a:extLst>
                <a:ext uri="{FF2B5EF4-FFF2-40B4-BE49-F238E27FC236}">
                  <a16:creationId xmlns:a16="http://schemas.microsoft.com/office/drawing/2014/main" id="{32411C03-987B-42CB-833D-E31A279010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 name="Freeform 19">
              <a:extLst>
                <a:ext uri="{FF2B5EF4-FFF2-40B4-BE49-F238E27FC236}">
                  <a16:creationId xmlns:a16="http://schemas.microsoft.com/office/drawing/2014/main" id="{5F9F126A-997B-4B39-8984-6563BA5D7F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 name="Freeform 20">
              <a:extLst>
                <a:ext uri="{FF2B5EF4-FFF2-40B4-BE49-F238E27FC236}">
                  <a16:creationId xmlns:a16="http://schemas.microsoft.com/office/drawing/2014/main" id="{49617DFE-E17F-4F67-9D22-C419793921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 name="Freeform 21">
              <a:extLst>
                <a:ext uri="{FF2B5EF4-FFF2-40B4-BE49-F238E27FC236}">
                  <a16:creationId xmlns:a16="http://schemas.microsoft.com/office/drawing/2014/main" id="{E5441641-3AA6-42CE-8E3B-D39246DDE4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 name="Freeform 22">
              <a:extLst>
                <a:ext uri="{FF2B5EF4-FFF2-40B4-BE49-F238E27FC236}">
                  <a16:creationId xmlns:a16="http://schemas.microsoft.com/office/drawing/2014/main" id="{6A578EBB-B60C-404B-B968-F9D46DC8BF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 name="Freeform 23">
              <a:extLst>
                <a:ext uri="{FF2B5EF4-FFF2-40B4-BE49-F238E27FC236}">
                  <a16:creationId xmlns:a16="http://schemas.microsoft.com/office/drawing/2014/main" id="{6A6D1E40-DD2C-4558-954C-47EC7417E6A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 name="Freeform 24">
              <a:extLst>
                <a:ext uri="{FF2B5EF4-FFF2-40B4-BE49-F238E27FC236}">
                  <a16:creationId xmlns:a16="http://schemas.microsoft.com/office/drawing/2014/main" id="{6C40FCAF-C578-4360-9094-9F66028B7B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 name="Freeform 25">
              <a:extLst>
                <a:ext uri="{FF2B5EF4-FFF2-40B4-BE49-F238E27FC236}">
                  <a16:creationId xmlns:a16="http://schemas.microsoft.com/office/drawing/2014/main" id="{63EAC42D-DC17-4FCB-B8F4-6AFBDA29CF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EDC8337A-440C-2442-A796-034C17AD79FA}"/>
              </a:ext>
            </a:extLst>
          </p:cNvPr>
          <p:cNvSpPr>
            <a:spLocks noGrp="1"/>
          </p:cNvSpPr>
          <p:nvPr>
            <p:ph type="title"/>
          </p:nvPr>
        </p:nvSpPr>
        <p:spPr>
          <a:xfrm>
            <a:off x="1759287" y="798881"/>
            <a:ext cx="8673427" cy="1048945"/>
          </a:xfrm>
        </p:spPr>
        <p:txBody>
          <a:bodyPr>
            <a:normAutofit/>
          </a:bodyPr>
          <a:lstStyle/>
          <a:p>
            <a:pPr algn="l"/>
            <a:r>
              <a:rPr lang="en-US" sz="4400" dirty="0">
                <a:solidFill>
                  <a:schemeClr val="accent1"/>
                </a:solidFill>
              </a:rPr>
              <a:t>Rights as a Steward</a:t>
            </a:r>
          </a:p>
        </p:txBody>
      </p:sp>
      <p:graphicFrame>
        <p:nvGraphicFramePr>
          <p:cNvPr id="5" name="Content Placeholder 2">
            <a:extLst>
              <a:ext uri="{FF2B5EF4-FFF2-40B4-BE49-F238E27FC236}">
                <a16:creationId xmlns:a16="http://schemas.microsoft.com/office/drawing/2014/main" id="{9ABF6AB4-FC45-4051-ACF8-AE338A0B1674}"/>
              </a:ext>
            </a:extLst>
          </p:cNvPr>
          <p:cNvGraphicFramePr>
            <a:graphicFrameLocks noGrp="1"/>
          </p:cNvGraphicFramePr>
          <p:nvPr>
            <p:ph idx="1"/>
            <p:extLst>
              <p:ext uri="{D42A27DB-BD31-4B8C-83A1-F6EECF244321}">
                <p14:modId xmlns:p14="http://schemas.microsoft.com/office/powerpoint/2010/main" val="3750602531"/>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0089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52"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5"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0"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74" name="Rectangle 73">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710D14-8C55-834D-8A87-A1F3A2900F21}"/>
              </a:ext>
            </a:extLst>
          </p:cNvPr>
          <p:cNvSpPr>
            <a:spLocks noGrp="1"/>
          </p:cNvSpPr>
          <p:nvPr>
            <p:ph type="title"/>
          </p:nvPr>
        </p:nvSpPr>
        <p:spPr>
          <a:xfrm>
            <a:off x="2880485" y="841375"/>
            <a:ext cx="6230857" cy="1230570"/>
          </a:xfrm>
        </p:spPr>
        <p:txBody>
          <a:bodyPr anchor="t">
            <a:normAutofit/>
          </a:bodyPr>
          <a:lstStyle/>
          <a:p>
            <a:pPr algn="l"/>
            <a:r>
              <a:rPr lang="en-US" sz="4400" dirty="0">
                <a:solidFill>
                  <a:schemeClr val="accent1"/>
                </a:solidFill>
              </a:rPr>
              <a:t>Legal Rights</a:t>
            </a:r>
          </a:p>
        </p:txBody>
      </p:sp>
      <p:sp>
        <p:nvSpPr>
          <p:cNvPr id="76" name="Isosceles Triangle 75">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71D6E5B5-B2DB-6346-877C-1231D21429E5}"/>
              </a:ext>
            </a:extLst>
          </p:cNvPr>
          <p:cNvSpPr>
            <a:spLocks noGrp="1"/>
          </p:cNvSpPr>
          <p:nvPr>
            <p:ph idx="1"/>
          </p:nvPr>
        </p:nvSpPr>
        <p:spPr>
          <a:xfrm>
            <a:off x="2880487" y="2249046"/>
            <a:ext cx="9030526" cy="3802762"/>
          </a:xfrm>
        </p:spPr>
        <p:txBody>
          <a:bodyPr anchor="t">
            <a:normAutofit fontScale="85000" lnSpcReduction="20000"/>
          </a:bodyPr>
          <a:lstStyle/>
          <a:p>
            <a:pPr marL="0" indent="0">
              <a:buNone/>
            </a:pPr>
            <a:r>
              <a:rPr lang="en-US" sz="2400" b="1" dirty="0"/>
              <a:t>No retaliation or discrimination because you are a steward.</a:t>
            </a:r>
          </a:p>
          <a:p>
            <a:pPr marL="0" indent="0">
              <a:buNone/>
            </a:pPr>
            <a:r>
              <a:rPr lang="en-US" sz="2400" dirty="0"/>
              <a:t>For example, stewards and other union representatives cannot be punished or discriminated against because of their union activity, for filing grievances, conducting union business at the appropriate time described in the contract, or raising workplace issues with members of management. They cannot be punished for serving on a bargaining committee or distributing union literature at the appropriate time.</a:t>
            </a:r>
          </a:p>
          <a:p>
            <a:pPr marL="0" indent="0">
              <a:buNone/>
            </a:pPr>
            <a:r>
              <a:rPr lang="en-US" sz="2400" dirty="0"/>
              <a:t>All union members and stewards have a right to perform Concerted Activities. Concerted activated are activities a union member or steward would perform for the purpose of collective bargaining or other mutual aid or protection. </a:t>
            </a:r>
          </a:p>
          <a:p>
            <a:endParaRPr lang="en-US" sz="1600" dirty="0"/>
          </a:p>
        </p:txBody>
      </p:sp>
    </p:spTree>
    <p:extLst>
      <p:ext uri="{BB962C8B-B14F-4D97-AF65-F5344CB8AC3E}">
        <p14:creationId xmlns:p14="http://schemas.microsoft.com/office/powerpoint/2010/main" val="2600800259"/>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3"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65" name="Rectangle 64">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E8881C-9444-8A40-AD0E-BA5E299F96C8}"/>
              </a:ext>
            </a:extLst>
          </p:cNvPr>
          <p:cNvSpPr>
            <a:spLocks noGrp="1"/>
          </p:cNvSpPr>
          <p:nvPr>
            <p:ph type="title"/>
          </p:nvPr>
        </p:nvSpPr>
        <p:spPr>
          <a:xfrm>
            <a:off x="2880485" y="841375"/>
            <a:ext cx="6230857" cy="1230570"/>
          </a:xfrm>
        </p:spPr>
        <p:txBody>
          <a:bodyPr anchor="t">
            <a:normAutofit/>
          </a:bodyPr>
          <a:lstStyle/>
          <a:p>
            <a:pPr algn="l"/>
            <a:r>
              <a:rPr lang="en-US" sz="4400" dirty="0">
                <a:solidFill>
                  <a:schemeClr val="accent1"/>
                </a:solidFill>
              </a:rPr>
              <a:t>Right to Information</a:t>
            </a:r>
          </a:p>
        </p:txBody>
      </p:sp>
      <p:sp>
        <p:nvSpPr>
          <p:cNvPr id="67" name="Isosceles Triangle 66">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56EDAA85-BCE3-A144-9DE0-31E843F3BEED}"/>
              </a:ext>
            </a:extLst>
          </p:cNvPr>
          <p:cNvSpPr>
            <a:spLocks noGrp="1"/>
          </p:cNvSpPr>
          <p:nvPr>
            <p:ph idx="1"/>
          </p:nvPr>
        </p:nvSpPr>
        <p:spPr>
          <a:xfrm>
            <a:off x="2880487" y="2249046"/>
            <a:ext cx="8827325" cy="3802762"/>
          </a:xfrm>
        </p:spPr>
        <p:txBody>
          <a:bodyPr anchor="t">
            <a:normAutofit/>
          </a:bodyPr>
          <a:lstStyle/>
          <a:p>
            <a:pPr marL="0" indent="0">
              <a:buNone/>
            </a:pPr>
            <a:r>
              <a:rPr lang="en-US" sz="2400" dirty="0"/>
              <a:t>Under the National Labor Relations Act (NLRA), unions have the right to request and receive information from the employer that is </a:t>
            </a:r>
            <a:r>
              <a:rPr lang="en-US" sz="2400" b="1" i="1" u="sng" dirty="0"/>
              <a:t>relevant</a:t>
            </a:r>
            <a:r>
              <a:rPr lang="en-US" sz="2400" dirty="0"/>
              <a:t> to processing grievances and negotiating contracts. </a:t>
            </a:r>
          </a:p>
          <a:p>
            <a:pPr marL="0" indent="0">
              <a:buNone/>
            </a:pPr>
            <a:r>
              <a:rPr lang="en-US" sz="2400" dirty="0"/>
              <a:t>The employer, as part of its legal duty to bargain in good faith, is obligated to provide information to the union upon request. </a:t>
            </a:r>
          </a:p>
          <a:p>
            <a:pPr marL="0" indent="0">
              <a:buNone/>
            </a:pPr>
            <a:r>
              <a:rPr lang="en-US" sz="2400" dirty="0"/>
              <a:t>This goes for Public Sector Employees too. </a:t>
            </a:r>
          </a:p>
          <a:p>
            <a:endParaRPr lang="en-US" sz="1600" dirty="0"/>
          </a:p>
        </p:txBody>
      </p:sp>
    </p:spTree>
    <p:extLst>
      <p:ext uri="{BB962C8B-B14F-4D97-AF65-F5344CB8AC3E}">
        <p14:creationId xmlns:p14="http://schemas.microsoft.com/office/powerpoint/2010/main" val="467820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935FE065-86CE-B24D-AF15-645084D680FF}"/>
              </a:ext>
            </a:extLst>
          </p:cNvPr>
          <p:cNvSpPr>
            <a:spLocks noGrp="1"/>
          </p:cNvSpPr>
          <p:nvPr>
            <p:ph type="title"/>
          </p:nvPr>
        </p:nvSpPr>
        <p:spPr>
          <a:xfrm>
            <a:off x="1339274" y="-275960"/>
            <a:ext cx="10049162" cy="2470065"/>
          </a:xfrm>
        </p:spPr>
        <p:txBody>
          <a:bodyPr>
            <a:normAutofit/>
          </a:bodyPr>
          <a:lstStyle/>
          <a:p>
            <a:r>
              <a:rPr lang="en-US" sz="4400" dirty="0">
                <a:solidFill>
                  <a:schemeClr val="tx1"/>
                </a:solidFill>
              </a:rPr>
              <a:t>Information you can request</a:t>
            </a:r>
          </a:p>
        </p:txBody>
      </p:sp>
      <p:sp>
        <p:nvSpPr>
          <p:cNvPr id="15" name="Subtitle 14">
            <a:extLst>
              <a:ext uri="{FF2B5EF4-FFF2-40B4-BE49-F238E27FC236}">
                <a16:creationId xmlns:a16="http://schemas.microsoft.com/office/drawing/2014/main" id="{13F3DFE3-63DB-FB44-9380-F8BE778D1D29}"/>
              </a:ext>
            </a:extLst>
          </p:cNvPr>
          <p:cNvSpPr>
            <a:spLocks noGrp="1"/>
          </p:cNvSpPr>
          <p:nvPr>
            <p:ph sz="half" idx="1"/>
          </p:nvPr>
        </p:nvSpPr>
        <p:spPr>
          <a:xfrm>
            <a:off x="3207847" y="1380692"/>
            <a:ext cx="2304761" cy="5703742"/>
          </a:xfrm>
        </p:spPr>
        <p:txBody>
          <a:bodyPr>
            <a:noAutofit/>
          </a:bodyPr>
          <a:lstStyle/>
          <a:p>
            <a:r>
              <a:rPr lang="en-US" dirty="0"/>
              <a:t>company memos</a:t>
            </a:r>
          </a:p>
          <a:p>
            <a:r>
              <a:rPr lang="en-US" dirty="0"/>
              <a:t>performance reviews</a:t>
            </a:r>
          </a:p>
          <a:p>
            <a:r>
              <a:rPr lang="en-US" dirty="0"/>
              <a:t>contracts</a:t>
            </a:r>
          </a:p>
          <a:p>
            <a:r>
              <a:rPr lang="en-US" dirty="0"/>
              <a:t>personnel files</a:t>
            </a:r>
          </a:p>
          <a:p>
            <a:r>
              <a:rPr lang="en-US" dirty="0"/>
              <a:t>correspondence</a:t>
            </a:r>
          </a:p>
          <a:p>
            <a:r>
              <a:rPr lang="en-US" dirty="0"/>
              <a:t>photographs</a:t>
            </a:r>
          </a:p>
          <a:p>
            <a:r>
              <a:rPr lang="en-US" dirty="0"/>
              <a:t>disciplinary records</a:t>
            </a:r>
          </a:p>
          <a:p>
            <a:r>
              <a:rPr lang="en-US" dirty="0"/>
              <a:t>equipment specifications</a:t>
            </a:r>
          </a:p>
          <a:p>
            <a:endParaRPr lang="en-US" sz="2000" dirty="0"/>
          </a:p>
        </p:txBody>
      </p:sp>
      <p:sp>
        <p:nvSpPr>
          <p:cNvPr id="20" name="Content Placeholder 19">
            <a:extLst>
              <a:ext uri="{FF2B5EF4-FFF2-40B4-BE49-F238E27FC236}">
                <a16:creationId xmlns:a16="http://schemas.microsoft.com/office/drawing/2014/main" id="{F3A0E565-BF85-8A44-930F-E40FA2CE5BB5}"/>
              </a:ext>
            </a:extLst>
          </p:cNvPr>
          <p:cNvSpPr>
            <a:spLocks noGrp="1"/>
          </p:cNvSpPr>
          <p:nvPr>
            <p:ph sz="half" idx="2"/>
          </p:nvPr>
        </p:nvSpPr>
        <p:spPr>
          <a:xfrm>
            <a:off x="6679394" y="1380692"/>
            <a:ext cx="2713989" cy="3617349"/>
          </a:xfrm>
        </p:spPr>
        <p:txBody>
          <a:bodyPr>
            <a:normAutofit fontScale="25000" lnSpcReduction="20000"/>
          </a:bodyPr>
          <a:lstStyle/>
          <a:p>
            <a:r>
              <a:rPr lang="en-US" sz="7200" dirty="0"/>
              <a:t>accident records</a:t>
            </a:r>
          </a:p>
          <a:p>
            <a:r>
              <a:rPr lang="en-US" sz="7200" dirty="0"/>
              <a:t>job descriptions</a:t>
            </a:r>
          </a:p>
          <a:p>
            <a:r>
              <a:rPr lang="en-US" sz="7200" dirty="0"/>
              <a:t>attendance records</a:t>
            </a:r>
          </a:p>
          <a:p>
            <a:r>
              <a:rPr lang="en-US" sz="7200" dirty="0"/>
              <a:t>material records</a:t>
            </a:r>
          </a:p>
          <a:p>
            <a:r>
              <a:rPr lang="en-US" sz="7200" dirty="0"/>
              <a:t>bargaining notes</a:t>
            </a:r>
          </a:p>
          <a:p>
            <a:r>
              <a:rPr lang="en-US" sz="7200" dirty="0"/>
              <a:t>payroll records</a:t>
            </a:r>
          </a:p>
          <a:p>
            <a:r>
              <a:rPr lang="en-US" sz="7200" dirty="0"/>
              <a:t>Surveillance Video</a:t>
            </a:r>
          </a:p>
          <a:p>
            <a:r>
              <a:rPr lang="en-US" sz="7200" dirty="0"/>
              <a:t>reports and studies</a:t>
            </a:r>
          </a:p>
          <a:p>
            <a:endParaRPr lang="en-US" dirty="0"/>
          </a:p>
        </p:txBody>
      </p:sp>
    </p:spTree>
    <p:extLst>
      <p:ext uri="{BB962C8B-B14F-4D97-AF65-F5344CB8AC3E}">
        <p14:creationId xmlns:p14="http://schemas.microsoft.com/office/powerpoint/2010/main" val="2489678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6"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5"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68" name="Rectangle 67">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C91DA8C6-E945-8744-923F-63F23D54D941}"/>
              </a:ext>
            </a:extLst>
          </p:cNvPr>
          <p:cNvSpPr>
            <a:spLocks noGrp="1"/>
          </p:cNvSpPr>
          <p:nvPr>
            <p:ph type="title"/>
          </p:nvPr>
        </p:nvSpPr>
        <p:spPr>
          <a:xfrm>
            <a:off x="2588829" y="841375"/>
            <a:ext cx="9004684" cy="1230570"/>
          </a:xfrm>
        </p:spPr>
        <p:txBody>
          <a:bodyPr anchor="t">
            <a:noAutofit/>
          </a:bodyPr>
          <a:lstStyle/>
          <a:p>
            <a:pPr algn="l"/>
            <a:r>
              <a:rPr lang="en-US" sz="4400" dirty="0">
                <a:solidFill>
                  <a:schemeClr val="accent1"/>
                </a:solidFill>
              </a:rPr>
              <a:t>Your Right to Representation-Weingarten</a:t>
            </a:r>
          </a:p>
        </p:txBody>
      </p:sp>
      <p:sp>
        <p:nvSpPr>
          <p:cNvPr id="70" name="Isosceles Triangle 69">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6" name="Content Placeholder 5">
            <a:extLst>
              <a:ext uri="{FF2B5EF4-FFF2-40B4-BE49-F238E27FC236}">
                <a16:creationId xmlns:a16="http://schemas.microsoft.com/office/drawing/2014/main" id="{1BB3B9EB-4EF0-C34F-8F29-ACA9BC2B6467}"/>
              </a:ext>
            </a:extLst>
          </p:cNvPr>
          <p:cNvSpPr>
            <a:spLocks noGrp="1"/>
          </p:cNvSpPr>
          <p:nvPr>
            <p:ph idx="1"/>
          </p:nvPr>
        </p:nvSpPr>
        <p:spPr>
          <a:xfrm>
            <a:off x="2880487" y="2249046"/>
            <a:ext cx="7828788" cy="3802762"/>
          </a:xfrm>
        </p:spPr>
        <p:txBody>
          <a:bodyPr anchor="t">
            <a:normAutofit/>
          </a:bodyPr>
          <a:lstStyle/>
          <a:p>
            <a:r>
              <a:rPr lang="en-US" altLang="en-US" sz="2400" dirty="0"/>
              <a:t>Every employee has the right to union representation during an investigatory meeting.</a:t>
            </a:r>
          </a:p>
          <a:p>
            <a:r>
              <a:rPr lang="en-US" altLang="en-US" sz="2400" dirty="0"/>
              <a:t>The supervisor does not have to inform you of this right.</a:t>
            </a:r>
          </a:p>
          <a:p>
            <a:r>
              <a:rPr lang="en-US" altLang="en-US" sz="2400" dirty="0"/>
              <a:t>A representative must be requested by the employee.</a:t>
            </a:r>
            <a:endParaRPr lang="en-US" sz="2400" dirty="0"/>
          </a:p>
        </p:txBody>
      </p:sp>
    </p:spTree>
    <p:extLst>
      <p:ext uri="{BB962C8B-B14F-4D97-AF65-F5344CB8AC3E}">
        <p14:creationId xmlns:p14="http://schemas.microsoft.com/office/powerpoint/2010/main" val="1215474048"/>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{6013998C-6527-0C41-B5A3-6BDA781D7815}tf16401369</Template>
  <TotalTime>4098</TotalTime>
  <Words>2503</Words>
  <Application>Microsoft Office PowerPoint</Application>
  <PresentationFormat>Widescreen</PresentationFormat>
  <Paragraphs>258</Paragraphs>
  <Slides>34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Aharoni</vt:lpstr>
      <vt:lpstr>Calibri</vt:lpstr>
      <vt:lpstr>Calibri Light</vt:lpstr>
      <vt:lpstr>Comic Sans MS</vt:lpstr>
      <vt:lpstr>Rockwell</vt:lpstr>
      <vt:lpstr>Wingdings</vt:lpstr>
      <vt:lpstr>Wingdings 2</vt:lpstr>
      <vt:lpstr>Atlas</vt:lpstr>
      <vt:lpstr>Shop Steward Fundamentals </vt:lpstr>
      <vt:lpstr>Union Shop Reporting</vt:lpstr>
      <vt:lpstr>Fundamentals of the Chain of command </vt:lpstr>
      <vt:lpstr>The Laws That Govern</vt:lpstr>
      <vt:lpstr>Rights as a Steward</vt:lpstr>
      <vt:lpstr>Legal Rights</vt:lpstr>
      <vt:lpstr>Right to Information</vt:lpstr>
      <vt:lpstr>Information you can request</vt:lpstr>
      <vt:lpstr>Your Right to Representation-Weingarten</vt:lpstr>
      <vt:lpstr>Your Right to Representation-Weingarten</vt:lpstr>
      <vt:lpstr>Weingarten Rules</vt:lpstr>
      <vt:lpstr>Union Representative’s Rights Under Weingarten</vt:lpstr>
      <vt:lpstr>PowerPoint Presentation</vt:lpstr>
      <vt:lpstr>An employee has NO right to the presence of a Union representative if: </vt:lpstr>
      <vt:lpstr>Duty of Fair Representation</vt:lpstr>
      <vt:lpstr>Types of grievances stewards will encounter</vt:lpstr>
      <vt:lpstr>Discipline</vt:lpstr>
      <vt:lpstr>Just Cause</vt:lpstr>
      <vt:lpstr>How do you investigate? </vt:lpstr>
      <vt:lpstr>PowerPoint Presentation</vt:lpstr>
      <vt:lpstr>Interviewing Members</vt:lpstr>
      <vt:lpstr>PowerPoint Presentation</vt:lpstr>
      <vt:lpstr>The 5 W’s + R</vt:lpstr>
      <vt:lpstr>Policy or Rule grievance</vt:lpstr>
      <vt:lpstr>Past Practice: Often misused-Past practice refers to policies, procedures, benefits or practices that: </vt:lpstr>
      <vt:lpstr>Information Requests</vt:lpstr>
      <vt:lpstr>Information to help decide next steps</vt:lpstr>
      <vt:lpstr>Meeting with Management</vt:lpstr>
      <vt:lpstr>Three parts of Assertive Statements </vt:lpstr>
      <vt:lpstr>Don’ts:</vt:lpstr>
      <vt:lpstr>Sample language for grievance presentations </vt:lpstr>
      <vt:lpstr>Call for a caucus</vt:lpstr>
      <vt:lpstr>Sample language to conclude the meeting:</vt:lpstr>
      <vt:lpstr>After the hearing: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OPEIU</dc:title>
  <dc:creator>Dana MacPherson</dc:creator>
  <cp:lastModifiedBy>Kelsie Morgan</cp:lastModifiedBy>
  <cp:revision>28</cp:revision>
  <dcterms:created xsi:type="dcterms:W3CDTF">2021-03-25T22:43:01Z</dcterms:created>
  <dcterms:modified xsi:type="dcterms:W3CDTF">2023-10-21T14:47:17Z</dcterms:modified>
</cp:coreProperties>
</file>